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sldIdLst>
    <p:sldId id="256" r:id="rId2"/>
    <p:sldId id="257" r:id="rId3"/>
    <p:sldId id="285" r:id="rId4"/>
    <p:sldId id="286" r:id="rId5"/>
    <p:sldId id="295" r:id="rId6"/>
    <p:sldId id="298" r:id="rId7"/>
    <p:sldId id="258" r:id="rId8"/>
    <p:sldId id="290" r:id="rId9"/>
    <p:sldId id="291" r:id="rId10"/>
    <p:sldId id="292" r:id="rId11"/>
    <p:sldId id="281" r:id="rId12"/>
    <p:sldId id="293" r:id="rId13"/>
    <p:sldId id="294" r:id="rId14"/>
    <p:sldId id="262" r:id="rId15"/>
    <p:sldId id="269" r:id="rId16"/>
    <p:sldId id="270" r:id="rId17"/>
    <p:sldId id="297" r:id="rId18"/>
    <p:sldId id="265" r:id="rId19"/>
    <p:sldId id="296" r:id="rId20"/>
    <p:sldId id="263" r:id="rId21"/>
    <p:sldId id="271" r:id="rId22"/>
    <p:sldId id="272" r:id="rId23"/>
    <p:sldId id="264" r:id="rId24"/>
    <p:sldId id="299" r:id="rId25"/>
    <p:sldId id="273" r:id="rId26"/>
    <p:sldId id="300" r:id="rId27"/>
    <p:sldId id="301" r:id="rId28"/>
    <p:sldId id="274" r:id="rId29"/>
    <p:sldId id="302" r:id="rId30"/>
    <p:sldId id="261" r:id="rId31"/>
    <p:sldId id="305" r:id="rId32"/>
    <p:sldId id="303" r:id="rId33"/>
    <p:sldId id="304" r:id="rId34"/>
    <p:sldId id="277" r:id="rId35"/>
    <p:sldId id="266" r:id="rId36"/>
    <p:sldId id="280" r:id="rId37"/>
    <p:sldId id="268" r:id="rId38"/>
    <p:sldId id="276" r:id="rId39"/>
    <p:sldId id="282" r:id="rId40"/>
    <p:sldId id="284" r:id="rId41"/>
    <p:sldId id="283" r:id="rId42"/>
  </p:sldIdLst>
  <p:sldSz cx="18288000" cy="10287000"/>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embeddedFont>
    <p:embeddedFont>
      <p:font typeface="IranNastaliq" panose="02020505000000020003" pitchFamily="18" charset="0"/>
      <p:regular r:id="rId48"/>
    </p:embeddedFont>
    <p:embeddedFont>
      <p:font typeface="TT Hoves Bold"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88A"/>
    <a:srgbClr val="0801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2" autoAdjust="0"/>
    <p:restoredTop sz="94622" autoAdjust="0"/>
  </p:normalViewPr>
  <p:slideViewPr>
    <p:cSldViewPr>
      <p:cViewPr varScale="1">
        <p:scale>
          <a:sx n="61" d="100"/>
          <a:sy n="61" d="100"/>
        </p:scale>
        <p:origin x="126" y="336"/>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1138428"/>
            <a:ext cx="15087600" cy="5349240"/>
          </a:xfrm>
        </p:spPr>
        <p:txBody>
          <a:bodyPr anchor="b">
            <a:normAutofit/>
          </a:bodyPr>
          <a:lstStyle>
            <a:lvl1pPr algn="l">
              <a:lnSpc>
                <a:spcPct val="85000"/>
              </a:lnSpc>
              <a:defRPr sz="12000" spc="-75"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650077" y="6683430"/>
            <a:ext cx="15087600" cy="1714500"/>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682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790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22168"/>
            <a:ext cx="3943350" cy="86361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622167"/>
            <a:ext cx="11601450" cy="8636133"/>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2590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6449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726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9" y="2768601"/>
            <a:ext cx="740664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2768603"/>
            <a:ext cx="740664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32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076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560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8BD707-D9CF-40AE-B4C6-C98DA3205C09}" type="datetimeFigureOut">
              <a:rPr lang="en-US" smtClean="0"/>
              <a:pPr/>
              <a:t>8/6/2023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4870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0"/>
            <a:ext cx="9738360" cy="7886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56598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7612380"/>
            <a:ext cx="15169896" cy="1234440"/>
          </a:xfrm>
        </p:spPr>
        <p:txBody>
          <a:bodyPr lIns="91440" tIns="0" rIns="91440" bIns="0" anchor="b">
            <a:noAutofit/>
          </a:bodyPr>
          <a:lstStyle>
            <a:lvl1pPr>
              <a:defRPr sz="5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3" y="0"/>
            <a:ext cx="18287978" cy="7372614"/>
          </a:xfrm>
          <a:blipFill>
            <a:blip r:embed="rId2"/>
            <a:stretch>
              <a:fillRect/>
            </a:stretch>
          </a:blipFill>
        </p:spPr>
        <p:txBody>
          <a:bodyPr lIns="457200" tIns="457200" anchor="t"/>
          <a:lstStyle>
            <a:lvl1pPr marL="0" indent="0">
              <a:buNone/>
              <a:defRPr sz="4800">
                <a:solidFill>
                  <a:schemeClr val="bg1"/>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645920" y="8860535"/>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186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DEE"/>
        </a:solidFill>
        <a:effectLst/>
      </p:bgPr>
    </p:bg>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9501474"/>
            <a:ext cx="18288002" cy="98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fld id="{1D8BD707-D9CF-40AE-B4C6-C98DA3205C09}" type="datetimeFigureOut">
              <a:rPr lang="en-US" smtClean="0"/>
              <a:pPr/>
              <a:t>8/6/2023</a:t>
            </a:fld>
            <a:endParaRPr lang="en-US"/>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fld id="{B6F15528-21DE-4FAA-801E-634DDDAF4B2B}" type="slidenum">
              <a:rPr lang="en-US" smtClean="0"/>
              <a:pPr/>
              <a:t>‹#›</a:t>
            </a:fld>
            <a:endParaRPr lang="en-US"/>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181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371600" rtl="1"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r" defTabSz="1371600" rtl="1"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r" defTabSz="1371600" rtl="1"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r" defTabSz="1371600" rtl="1"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r" defTabSz="1371600" rtl="1"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r" defTabSz="1371600" rtl="1"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r" defTabSz="1371600" rtl="1"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r" defTabSz="1371600" rtl="1"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r" defTabSz="1371600" rtl="1"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r" defTabSz="1371600" rtl="1"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r" defTabSz="1371600" rtl="1" eaLnBrk="1" latinLnBrk="0" hangingPunct="1">
        <a:defRPr sz="2700" kern="1200">
          <a:solidFill>
            <a:schemeClr val="tx1"/>
          </a:solidFill>
          <a:latin typeface="+mn-lt"/>
          <a:ea typeface="+mn-ea"/>
          <a:cs typeface="+mn-cs"/>
        </a:defRPr>
      </a:lvl1pPr>
      <a:lvl2pPr marL="685800" algn="r" defTabSz="1371600" rtl="1" eaLnBrk="1" latinLnBrk="0" hangingPunct="1">
        <a:defRPr sz="2700" kern="1200">
          <a:solidFill>
            <a:schemeClr val="tx1"/>
          </a:solidFill>
          <a:latin typeface="+mn-lt"/>
          <a:ea typeface="+mn-ea"/>
          <a:cs typeface="+mn-cs"/>
        </a:defRPr>
      </a:lvl2pPr>
      <a:lvl3pPr marL="1371600" algn="r" defTabSz="1371600" rtl="1" eaLnBrk="1" latinLnBrk="0" hangingPunct="1">
        <a:defRPr sz="2700" kern="1200">
          <a:solidFill>
            <a:schemeClr val="tx1"/>
          </a:solidFill>
          <a:latin typeface="+mn-lt"/>
          <a:ea typeface="+mn-ea"/>
          <a:cs typeface="+mn-cs"/>
        </a:defRPr>
      </a:lvl3pPr>
      <a:lvl4pPr marL="2057400" algn="r" defTabSz="1371600" rtl="1" eaLnBrk="1" latinLnBrk="0" hangingPunct="1">
        <a:defRPr sz="2700" kern="1200">
          <a:solidFill>
            <a:schemeClr val="tx1"/>
          </a:solidFill>
          <a:latin typeface="+mn-lt"/>
          <a:ea typeface="+mn-ea"/>
          <a:cs typeface="+mn-cs"/>
        </a:defRPr>
      </a:lvl4pPr>
      <a:lvl5pPr marL="2743200" algn="r" defTabSz="1371600" rtl="1" eaLnBrk="1" latinLnBrk="0" hangingPunct="1">
        <a:defRPr sz="2700" kern="1200">
          <a:solidFill>
            <a:schemeClr val="tx1"/>
          </a:solidFill>
          <a:latin typeface="+mn-lt"/>
          <a:ea typeface="+mn-ea"/>
          <a:cs typeface="+mn-cs"/>
        </a:defRPr>
      </a:lvl5pPr>
      <a:lvl6pPr marL="3429000" algn="r" defTabSz="1371600" rtl="1" eaLnBrk="1" latinLnBrk="0" hangingPunct="1">
        <a:defRPr sz="2700" kern="1200">
          <a:solidFill>
            <a:schemeClr val="tx1"/>
          </a:solidFill>
          <a:latin typeface="+mn-lt"/>
          <a:ea typeface="+mn-ea"/>
          <a:cs typeface="+mn-cs"/>
        </a:defRPr>
      </a:lvl6pPr>
      <a:lvl7pPr marL="4114800" algn="r" defTabSz="1371600" rtl="1" eaLnBrk="1" latinLnBrk="0" hangingPunct="1">
        <a:defRPr sz="2700" kern="1200">
          <a:solidFill>
            <a:schemeClr val="tx1"/>
          </a:solidFill>
          <a:latin typeface="+mn-lt"/>
          <a:ea typeface="+mn-ea"/>
          <a:cs typeface="+mn-cs"/>
        </a:defRPr>
      </a:lvl7pPr>
      <a:lvl8pPr marL="4800600" algn="r" defTabSz="1371600" rtl="1" eaLnBrk="1" latinLnBrk="0" hangingPunct="1">
        <a:defRPr sz="2700" kern="1200">
          <a:solidFill>
            <a:schemeClr val="tx1"/>
          </a:solidFill>
          <a:latin typeface="+mn-lt"/>
          <a:ea typeface="+mn-ea"/>
          <a:cs typeface="+mn-cs"/>
        </a:defRPr>
      </a:lvl8pPr>
      <a:lvl9pPr marL="5486400" algn="r" defTabSz="1371600" rtl="1"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rsnews.ir/news/14010810000706/%DB%8C%DA%A9-%D9%87%D8%B1%D9%85%D8%B2%DA%AF%D8%A7%D9%86%DB%8C-%D9%85%D8%B9%D8%A7%D9%88%D9%86-%D9%88%D8%B2%DB%8C%D8%B1-%D8%A8%D9%87%D8%AF%D8%A7%D8%B4%D8%AA-%D8%B4%D8%AF" TargetMode="External"/><Relationship Id="rId2" Type="http://schemas.openxmlformats.org/officeDocument/2006/relationships/hyperlink" Target="http://hums.ac.ir/%D8%A7%D8%AE%D8%A8%D8%A7%D8%B1/-%D8%B3%D8%B1%D9%BE%D8%B1%D8%B3%D8%AA-%D8%AF%D8%A7%D9%86%D8%B4%DA%AF%D8%A7%D9%87-%D8%B9%D9%84%D9%88%D9%85-%D9%BE%D8%B2%D8%B4%DA%A9%DB%8C-%D9%87%D8%B1%D9%85%D8%B2%DA%AF%D8%A7%D9%86-%D9%85%D9%86%D8%B5%D9%88%D8%A8-%D8%B4%D8%AF"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ck.yektanet.com/b/click?VERSION=2&amp;impression=xOZwxip%2B3%2Bx9g98Zaox1BgBQd3gavBuict4aYV6eCQihwsC1ckNQH6ALHtZTbF7LvjJAy%2BiOdae9FBS0%2BnInJ9PWxiTPwN9xyUTs55EutlhIhRgYLBfjeFJ%2B6sUVITXHUjH9zBsz2OnEdrCTK5ccrBL9gJKzTW%2FtvreoajeAmzQiYGLUX1xPgrl1r8MmxIJ2nevCI5J3AErzoq0764joTQgz%2B%2BMaKJyIkLWof9kzjg5UDV6hLxd3bQQ%2BIVFlXMlrwGQR0wJRDzEOVEV1xyLpLHRn1vdm6f0hTztfYLRewYgEki7Ybh0ufFezeDK1evyBTSKIKV54%2F8WF3SmZ2QXoB5wVL%2FwvRf6Jm7WGftRvQ8VP9OfFyMdUn9C24YECZMbV5uLQXR0TIEOzyk5Hx6rT43F948qo8h4lv3Mwab4bBcTuwy3RCb6JDAOAjyk8%2Fnd0Ms6CnEsfDRX1r79ENP5sXw%3D%3D%3AbKpxUpM3jqAsyaU1OxVKACkp5OutVXlryL9Bu4w5Adip1HKl%2FY2DRoXPCkAfqRDZ620qo%2FeorSUAZqyPgkHvIbmb21HOEkqv%2BdbGEn%2BoTbrH%2Byjv%2Fk2c8TH2WtjNs14QCQMf5piUwyDydcsfxit5mvmpU9bMnOJ5YdCyn7JaLOWwG4oy4g9mI0Fcci%2BMhtWM310JBs9Rq9E6FpaAPfJac6MtPUS03fODZEX9ywk4eqKW7flRCeNff06PEz8FhC29ZBec2CqiuajTSXmXxhYNBVWa5h%2BG42PJqfqCrSfSAj%2FFm%2F91%2B1ZCbjheJsrc7jLFIxklhwLOqe0J15%2F0%2FbVGbQ%3D%3D&amp;redirect=http%3A%2F%2Fchapama.com&amp;ab=BannerCTRPrediction.control&amp;lts=1691258373.611&amp;vts=1691258373.687" TargetMode="Externa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hyperlink" Target="https://www.irna.ir/" TargetMode="External"/><Relationship Id="rId5" Type="http://schemas.openxmlformats.org/officeDocument/2006/relationships/hyperlink" Target="https://img9.irna.ir/d/r2/2023/08/05/4/170531924.jpg?ts=1691254126233" TargetMode="External"/><Relationship Id="rId4" Type="http://schemas.openxmlformats.org/officeDocument/2006/relationships/hyperlink" Target="https://yektanet.com/?utm_source=PublisherBranding&amp;utm_medium=banner&amp;utm_term=728_9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3.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37.svg"/><Relationship Id="rId4" Type="http://schemas.openxmlformats.org/officeDocument/2006/relationships/image" Target="../media/image11.sv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25" t="8055" r="436" b="8110"/>
          <a:stretch>
            <a:fillRect/>
          </a:stretch>
        </p:blipFill>
        <p:spPr>
          <a:xfrm>
            <a:off x="0" y="0"/>
            <a:ext cx="18288000" cy="10287000"/>
          </a:xfrm>
          <a:prstGeom prst="rect">
            <a:avLst/>
          </a:prstGeom>
        </p:spPr>
      </p:pic>
      <p:sp>
        <p:nvSpPr>
          <p:cNvPr id="3" name="TextBox 2">
            <a:extLst>
              <a:ext uri="{FF2B5EF4-FFF2-40B4-BE49-F238E27FC236}">
                <a16:creationId xmlns:a16="http://schemas.microsoft.com/office/drawing/2014/main" id="{98070F7B-F0BA-4D09-8A0C-6AEEC528C3E3}"/>
              </a:ext>
            </a:extLst>
          </p:cNvPr>
          <p:cNvSpPr txBox="1"/>
          <p:nvPr/>
        </p:nvSpPr>
        <p:spPr>
          <a:xfrm>
            <a:off x="5257801" y="5104647"/>
            <a:ext cx="8436995" cy="1627369"/>
          </a:xfrm>
          <a:prstGeom prst="rect">
            <a:avLst/>
          </a:prstGeom>
          <a:noFill/>
        </p:spPr>
        <p:txBody>
          <a:bodyPr wrap="square">
            <a:spAutoFit/>
          </a:bodyPr>
          <a:lstStyle/>
          <a:p>
            <a:pPr algn="ctr" rtl="1">
              <a:lnSpc>
                <a:spcPts val="13799"/>
              </a:lnSpc>
            </a:pPr>
            <a:r>
              <a:rPr lang="fa-IR" sz="5400" dirty="0">
                <a:solidFill>
                  <a:srgbClr val="002060"/>
                </a:solidFill>
                <a:latin typeface="TT Hoves Bold"/>
                <a:cs typeface="2  Homa" panose="00000400000000000000" pitchFamily="2" charset="-78"/>
              </a:rPr>
              <a:t>کارگاه آموزشی خبرنویسی </a:t>
            </a:r>
            <a:endParaRPr lang="en-US" sz="5400" dirty="0">
              <a:solidFill>
                <a:srgbClr val="002060"/>
              </a:solidFill>
              <a:latin typeface="TT Hoves Bold"/>
              <a:cs typeface="2  Homa" panose="00000400000000000000" pitchFamily="2" charset="-78"/>
            </a:endParaRPr>
          </a:p>
        </p:txBody>
      </p:sp>
      <p:pic>
        <p:nvPicPr>
          <p:cNvPr id="4" name="Picture 3">
            <a:extLst>
              <a:ext uri="{FF2B5EF4-FFF2-40B4-BE49-F238E27FC236}">
                <a16:creationId xmlns:a16="http://schemas.microsoft.com/office/drawing/2014/main" id="{F309AB17-2F88-8C65-16C6-9EF7EAAFED5E}"/>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11352" y="2225122"/>
            <a:ext cx="1529894" cy="1715152"/>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25400" algn="ctr">
                <a:solidFill>
                  <a:srgbClr val="000000"/>
                </a:solidFill>
                <a:round/>
                <a:headEnd/>
                <a:tailEnd/>
              </a14:hiddenLine>
            </a:ext>
          </a:extLst>
        </p:spPr>
      </p:pic>
      <p:sp>
        <p:nvSpPr>
          <p:cNvPr id="5" name="Text Box 5">
            <a:extLst>
              <a:ext uri="{FF2B5EF4-FFF2-40B4-BE49-F238E27FC236}">
                <a16:creationId xmlns:a16="http://schemas.microsoft.com/office/drawing/2014/main" id="{E380B32C-C41B-7F7B-8BEC-8D5A7291BC00}"/>
              </a:ext>
            </a:extLst>
          </p:cNvPr>
          <p:cNvSpPr txBox="1">
            <a:spLocks noChangeArrowheads="1"/>
          </p:cNvSpPr>
          <p:nvPr/>
        </p:nvSpPr>
        <p:spPr bwMode="auto">
          <a:xfrm>
            <a:off x="7122053" y="3998957"/>
            <a:ext cx="4724400" cy="671426"/>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rgbClr val="0070C0"/>
                </a:solidFill>
                <a:effectLst/>
                <a:latin typeface="IranNastaliq" panose="02020505000000020003" pitchFamily="18" charset="0"/>
                <a:cs typeface="2  Homa" panose="00000400000000000000" pitchFamily="2" charset="-78"/>
              </a:rPr>
              <a:t>دانشگاه علوم پزشکی </a:t>
            </a:r>
          </a:p>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rgbClr val="0070C0"/>
                </a:solidFill>
                <a:effectLst/>
                <a:latin typeface="IranNastaliq" panose="02020505000000020003" pitchFamily="18" charset="0"/>
                <a:cs typeface="2  Homa" panose="00000400000000000000" pitchFamily="2" charset="-78"/>
              </a:rPr>
              <a:t>و خدمات بهداشتی درمانی هرمزگان</a:t>
            </a:r>
            <a:endParaRPr kumimoji="0" lang="en-US" altLang="en-US" sz="2400" b="0" i="0" u="none" strike="noStrike" cap="none" normalizeH="0" baseline="0" dirty="0">
              <a:ln>
                <a:noFill/>
              </a:ln>
              <a:solidFill>
                <a:srgbClr val="0070C0"/>
              </a:solidFill>
              <a:effectLst/>
              <a:latin typeface="Arial" panose="020B0604020202020204" pitchFamily="34" charset="0"/>
            </a:endParaRPr>
          </a:p>
        </p:txBody>
      </p:sp>
      <p:sp>
        <p:nvSpPr>
          <p:cNvPr id="6" name="TextBox 5">
            <a:extLst>
              <a:ext uri="{FF2B5EF4-FFF2-40B4-BE49-F238E27FC236}">
                <a16:creationId xmlns:a16="http://schemas.microsoft.com/office/drawing/2014/main" id="{07B1AB4E-6780-FD26-B35D-D963A5CBC0AF}"/>
              </a:ext>
            </a:extLst>
          </p:cNvPr>
          <p:cNvSpPr txBox="1"/>
          <p:nvPr/>
        </p:nvSpPr>
        <p:spPr>
          <a:xfrm>
            <a:off x="5257800" y="6286500"/>
            <a:ext cx="8436995" cy="1573508"/>
          </a:xfrm>
          <a:prstGeom prst="rect">
            <a:avLst/>
          </a:prstGeom>
          <a:noFill/>
        </p:spPr>
        <p:txBody>
          <a:bodyPr wrap="square">
            <a:spAutoFit/>
          </a:bodyPr>
          <a:lstStyle/>
          <a:p>
            <a:pPr algn="ctr" rtl="1">
              <a:lnSpc>
                <a:spcPts val="13799"/>
              </a:lnSpc>
            </a:pPr>
            <a:r>
              <a:rPr lang="fa-IR" sz="3600" dirty="0">
                <a:solidFill>
                  <a:srgbClr val="002060"/>
                </a:solidFill>
                <a:latin typeface="TT Hoves Bold"/>
                <a:cs typeface="2  Homa" panose="00000400000000000000" pitchFamily="2" charset="-78"/>
              </a:rPr>
              <a:t>مدرس: نوید ایزدی</a:t>
            </a:r>
            <a:endParaRPr lang="en-US" sz="3600" dirty="0">
              <a:solidFill>
                <a:srgbClr val="002060"/>
              </a:solidFill>
              <a:latin typeface="TT Hoves Bold"/>
              <a:cs typeface="2  Homa"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371600" y="738232"/>
            <a:ext cx="15925800" cy="9094797"/>
          </a:xfrm>
          <a:prstGeom prst="rect">
            <a:avLst/>
          </a:prstGeom>
        </p:spPr>
        <p:txBody>
          <a:bodyPr wrap="square">
            <a:spAutoFit/>
          </a:bodyPr>
          <a:lstStyle/>
          <a:p>
            <a:pPr algn="r" rtl="1">
              <a:lnSpc>
                <a:spcPct val="150000"/>
              </a:lnSpc>
            </a:pPr>
            <a:r>
              <a:rPr lang="fa-IR" sz="2800" dirty="0">
                <a:solidFill>
                  <a:srgbClr val="0070C0"/>
                </a:solidFill>
                <a:latin typeface="Calibri" panose="020F0502020204030204" pitchFamily="34" charset="0"/>
                <a:cs typeface="2  Homa" panose="00000400000000000000" pitchFamily="2" charset="-78"/>
              </a:rPr>
              <a:t>6ـ   مجاورت</a:t>
            </a:r>
            <a:endParaRPr lang="en-US" sz="2800" dirty="0">
              <a:solidFill>
                <a:srgbClr val="0070C0"/>
              </a:solidFill>
              <a:latin typeface="Calibri" panose="020F0502020204030204" pitchFamily="34" charset="0"/>
              <a:cs typeface="2  Homa" panose="00000400000000000000" pitchFamily="2" charset="-78"/>
            </a:endParaRPr>
          </a:p>
          <a:p>
            <a:pPr algn="r"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ارزش یك واقعه، بسته به نزدیك بودن فیزیكی یا معنوی مخاطبان به آن، برای آنان متفاوت است.</a:t>
            </a:r>
          </a:p>
          <a:p>
            <a:pPr algn="r"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الف ـ مجاورت فیزیكی يا جغرافيايی </a:t>
            </a:r>
          </a:p>
          <a:p>
            <a:pPr algn="r"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مخاطبان نسبت به واقعه ای كه در نزدیكی آنان رخ داده توجه بیشتری نشان می دهند. صدمه دیدن همسایه یا رخ دادن اتفاقی در محله، شهر یا كشور، هر یک بسته به نزدیكی و مجاورت از لحاظ جغرافیایی ممكن است رای مخاطب مهمتر باشد.</a:t>
            </a:r>
            <a:endParaRPr lang="en-US" sz="24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1- سرپرست دانشگاه علوم پزشکی هرمزگان منصوب شد</a:t>
            </a:r>
            <a:endParaRPr lang="fa-IR" sz="2400" dirty="0">
              <a:solidFill>
                <a:srgbClr val="C00000"/>
              </a:solidFill>
              <a:latin typeface="Calibri" panose="020F0502020204030204" pitchFamily="34" charset="0"/>
              <a:cs typeface="2  Homa" panose="00000400000000000000" pitchFamily="2" charset="-78"/>
              <a:hlinkClick r:id="rId2">
                <a:extLst>
                  <a:ext uri="{A12FA001-AC4F-418D-AE19-62706E023703}">
                    <ahyp:hlinkClr xmlns:ahyp="http://schemas.microsoft.com/office/drawing/2018/hyperlinkcolor" val="tx"/>
                  </a:ext>
                </a:extLst>
              </a:hlinkClick>
            </a:endParaRP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2- نگرانی از افزایش آمار عقرب گزیدگی در هرمزگان با آغاز فصل گرما</a:t>
            </a:r>
            <a:endParaRPr lang="en-US" sz="2400" dirty="0">
              <a:solidFill>
                <a:srgbClr val="C00000"/>
              </a:solidFill>
              <a:latin typeface="Calibri" panose="020F0502020204030204" pitchFamily="34" charset="0"/>
              <a:cs typeface="2  Homa" panose="00000400000000000000" pitchFamily="2" charset="-78"/>
            </a:endParaRPr>
          </a:p>
          <a:p>
            <a:pPr algn="r"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ب ـ مجاورت معنوی</a:t>
            </a:r>
            <a:endParaRPr lang="en-US" sz="24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پیوندهای مذهبی، قومی و زبانی می توانند بر اساس ارزش و نزدیكی در خبر مهم  باشند و گاهی این ارزش مهمتر از مجاورت فیزیكی و گاهی بیش از آن است.</a:t>
            </a:r>
            <a:endParaRPr lang="en-US" sz="24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1-</a:t>
            </a:r>
            <a:r>
              <a:rPr lang="en-US" sz="2400" dirty="0">
                <a:solidFill>
                  <a:srgbClr val="C00000"/>
                </a:solidFill>
                <a:latin typeface="Calibri" panose="020F0502020204030204" pitchFamily="34" charset="0"/>
                <a:cs typeface="2  Homa" panose="00000400000000000000" pitchFamily="2" charset="-78"/>
              </a:rPr>
              <a:t> </a:t>
            </a:r>
            <a:r>
              <a:rPr lang="fa-IR" sz="2400" dirty="0">
                <a:solidFill>
                  <a:srgbClr val="C00000"/>
                </a:solidFill>
                <a:latin typeface="Calibri" panose="020F0502020204030204" pitchFamily="34" charset="0"/>
                <a:cs typeface="2  Homa" panose="00000400000000000000" pitchFamily="2" charset="-78"/>
              </a:rPr>
              <a:t>آتش زدن دوباره قرآن در سوئد</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2- یک هرمزگانی معاون وزیر بهداشت شد</a:t>
            </a:r>
          </a:p>
          <a:p>
            <a:pPr algn="r" rtl="1">
              <a:lnSpc>
                <a:spcPct val="150000"/>
              </a:lnSpc>
            </a:pPr>
            <a:endParaRPr lang="fa-IR" sz="24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800" dirty="0">
                <a:solidFill>
                  <a:srgbClr val="0070C0"/>
                </a:solidFill>
                <a:latin typeface="Calibri" panose="020F0502020204030204" pitchFamily="34" charset="0"/>
                <a:cs typeface="2  Homa" panose="00000400000000000000" pitchFamily="2" charset="-78"/>
              </a:rPr>
              <a:t>7ـ تازگی خبر:</a:t>
            </a:r>
            <a:br>
              <a:rPr lang="fa-IR" sz="2400" dirty="0">
                <a:solidFill>
                  <a:schemeClr val="tx1">
                    <a:lumMod val="95000"/>
                    <a:lumOff val="5000"/>
                  </a:schemeClr>
                </a:solidFill>
                <a:latin typeface="Calibri" panose="020F0502020204030204" pitchFamily="34" charset="0"/>
                <a:cs typeface="2  Homa" panose="00000400000000000000" pitchFamily="2" charset="-78"/>
              </a:rPr>
            </a:br>
            <a:r>
              <a:rPr lang="fa-IR" sz="2400" dirty="0">
                <a:solidFill>
                  <a:schemeClr val="tx1">
                    <a:lumMod val="95000"/>
                    <a:lumOff val="5000"/>
                  </a:schemeClr>
                </a:solidFill>
                <a:latin typeface="Calibri" panose="020F0502020204030204" pitchFamily="34" charset="0"/>
                <a:cs typeface="2  Homa" panose="00000400000000000000" pitchFamily="2" charset="-78"/>
              </a:rPr>
              <a:t>عمده خبرها این ارزش را در خود دارند و در واقع می توان آنرا ارزش جدا ناپذیر شمرد، زیرا اگر خبری به موقع منتشر نشود، به تاریخ پیوسته است.</a:t>
            </a:r>
          </a:p>
          <a:p>
            <a:pPr algn="r"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تمامی خبرها باید دارای چنین ویژگی ای باشند؛ البته ممكن است یك سری از خبرها در گذشته اتفاق افتاده باشد ولی در حال حاضر فاش و منعكس شوند.</a:t>
            </a:r>
            <a:endParaRPr lang="fa-IR" sz="2800" dirty="0">
              <a:cs typeface="B Nazanin" panose="00000400000000000000" pitchFamily="2" charset="-78"/>
              <a:hlinkClick r:id="rId3"/>
            </a:endParaRPr>
          </a:p>
        </p:txBody>
      </p:sp>
      <p:sp>
        <p:nvSpPr>
          <p:cNvPr id="2" name="AutoShape 2">
            <a:extLst>
              <a:ext uri="{FF2B5EF4-FFF2-40B4-BE49-F238E27FC236}">
                <a16:creationId xmlns:a16="http://schemas.microsoft.com/office/drawing/2014/main" id="{CB85B98B-1EBA-0B13-307B-25C2310DB829}"/>
              </a:ext>
            </a:extLst>
          </p:cNvPr>
          <p:cNvSpPr/>
          <p:nvPr/>
        </p:nvSpPr>
        <p:spPr>
          <a:xfrm rot="5400000">
            <a:off x="-8300141" y="5027129"/>
            <a:ext cx="16638381" cy="1631122"/>
          </a:xfrm>
          <a:prstGeom prst="rect">
            <a:avLst/>
          </a:prstGeom>
          <a:gradFill rotWithShape="1">
            <a:gsLst>
              <a:gs pos="0">
                <a:srgbClr val="A6A6A6">
                  <a:alpha val="100000"/>
                </a:srgbClr>
              </a:gs>
              <a:gs pos="100000">
                <a:srgbClr val="FFFFFF">
                  <a:alpha val="100000"/>
                </a:srgbClr>
              </a:gs>
            </a:gsLst>
            <a:lin ang="0"/>
          </a:gradFill>
        </p:spPr>
        <p:txBody>
          <a:bodyPr/>
          <a:lstStyle/>
          <a:p>
            <a:pPr algn="just"/>
            <a:endParaRPr lang="en-US" dirty="0"/>
          </a:p>
        </p:txBody>
      </p:sp>
      <p:sp>
        <p:nvSpPr>
          <p:cNvPr id="3" name="AutoShape 3">
            <a:extLst>
              <a:ext uri="{FF2B5EF4-FFF2-40B4-BE49-F238E27FC236}">
                <a16:creationId xmlns:a16="http://schemas.microsoft.com/office/drawing/2014/main" id="{D02BD578-1DD2-0E3C-4543-A0C6193DC529}"/>
              </a:ext>
            </a:extLst>
          </p:cNvPr>
          <p:cNvSpPr/>
          <p:nvPr/>
        </p:nvSpPr>
        <p:spPr>
          <a:xfrm rot="5400000">
            <a:off x="9869970" y="3884130"/>
            <a:ext cx="16638381" cy="1631122"/>
          </a:xfrm>
          <a:prstGeom prst="rect">
            <a:avLst/>
          </a:prstGeom>
          <a:gradFill rotWithShape="1">
            <a:gsLst>
              <a:gs pos="0">
                <a:srgbClr val="000000">
                  <a:alpha val="100000"/>
                </a:srgbClr>
              </a:gs>
              <a:gs pos="100000">
                <a:srgbClr val="3533CD">
                  <a:alpha val="100000"/>
                </a:srgbClr>
              </a:gs>
            </a:gsLst>
            <a:lin ang="0"/>
          </a:gradFill>
        </p:spPr>
      </p:sp>
    </p:spTree>
    <p:extLst>
      <p:ext uri="{BB962C8B-B14F-4D97-AF65-F5344CB8AC3E}">
        <p14:creationId xmlns:p14="http://schemas.microsoft.com/office/powerpoint/2010/main" val="11997941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C7DC93D5-3B1E-C5C9-6CD9-8AAAC865A409}"/>
              </a:ext>
            </a:extLst>
          </p:cNvPr>
          <p:cNvSpPr/>
          <p:nvPr/>
        </p:nvSpPr>
        <p:spPr>
          <a:xfrm>
            <a:off x="-124072" y="2034613"/>
            <a:ext cx="2825502" cy="0"/>
          </a:xfrm>
          <a:prstGeom prst="line">
            <a:avLst/>
          </a:prstGeom>
          <a:ln w="19050" cap="rnd">
            <a:solidFill>
              <a:srgbClr val="004AAD"/>
            </a:solidFill>
            <a:prstDash val="solid"/>
            <a:headEnd type="none" w="sm" len="sm"/>
            <a:tailEnd type="none" w="sm" len="sm"/>
          </a:ln>
        </p:spPr>
      </p:sp>
      <p:sp>
        <p:nvSpPr>
          <p:cNvPr id="6" name="AutoShape 3">
            <a:extLst>
              <a:ext uri="{FF2B5EF4-FFF2-40B4-BE49-F238E27FC236}">
                <a16:creationId xmlns:a16="http://schemas.microsoft.com/office/drawing/2014/main" id="{A416FA32-7AB6-0E3C-B117-93A74266B473}"/>
              </a:ext>
            </a:extLst>
          </p:cNvPr>
          <p:cNvSpPr/>
          <p:nvPr/>
        </p:nvSpPr>
        <p:spPr>
          <a:xfrm>
            <a:off x="9775012" y="2015562"/>
            <a:ext cx="3864788" cy="3737"/>
          </a:xfrm>
          <a:prstGeom prst="line">
            <a:avLst/>
          </a:prstGeom>
          <a:ln w="19050" cap="rnd">
            <a:solidFill>
              <a:srgbClr val="004AAD"/>
            </a:solidFill>
            <a:prstDash val="solid"/>
            <a:headEnd type="none" w="sm" len="sm"/>
            <a:tailEnd type="none" w="sm" len="sm"/>
          </a:ln>
        </p:spPr>
      </p:sp>
      <p:sp>
        <p:nvSpPr>
          <p:cNvPr id="7" name="TextBox 11">
            <a:extLst>
              <a:ext uri="{FF2B5EF4-FFF2-40B4-BE49-F238E27FC236}">
                <a16:creationId xmlns:a16="http://schemas.microsoft.com/office/drawing/2014/main" id="{A30DFA0E-AA14-CA5C-90DC-26F13E6C1C99}"/>
              </a:ext>
            </a:extLst>
          </p:cNvPr>
          <p:cNvSpPr txBox="1"/>
          <p:nvPr/>
        </p:nvSpPr>
        <p:spPr>
          <a:xfrm>
            <a:off x="3075514" y="266700"/>
            <a:ext cx="6068486" cy="1258037"/>
          </a:xfrm>
          <a:prstGeom prst="rect">
            <a:avLst/>
          </a:prstGeom>
        </p:spPr>
        <p:txBody>
          <a:bodyPr wrap="square" lIns="0" tIns="0" rIns="0" bIns="0" rtlCol="0" anchor="t">
            <a:spAutoFit/>
          </a:bodyPr>
          <a:lstStyle/>
          <a:p>
            <a:pPr algn="ctr" rtl="1">
              <a:lnSpc>
                <a:spcPts val="10199"/>
              </a:lnSpc>
            </a:pPr>
            <a:r>
              <a:rPr lang="fa-IR"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عناصر خبر؟</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8" name="TextBox 7">
            <a:extLst>
              <a:ext uri="{FF2B5EF4-FFF2-40B4-BE49-F238E27FC236}">
                <a16:creationId xmlns:a16="http://schemas.microsoft.com/office/drawing/2014/main" id="{45EFAC28-42A6-3C66-7B6D-9F65AE8EB044}"/>
              </a:ext>
            </a:extLst>
          </p:cNvPr>
          <p:cNvSpPr txBox="1"/>
          <p:nvPr/>
        </p:nvSpPr>
        <p:spPr>
          <a:xfrm>
            <a:off x="3877412" y="4315372"/>
            <a:ext cx="7796743" cy="5598969"/>
          </a:xfrm>
          <a:prstGeom prst="rect">
            <a:avLst/>
          </a:prstGeom>
          <a:noFill/>
        </p:spPr>
        <p:txBody>
          <a:bodyPr wrap="square">
            <a:spAutoFit/>
          </a:bodyPr>
          <a:lstStyle/>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چه کسی (که؟) </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Who</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endPar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endParaRPr>
          </a:p>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چه چیزی (چه) </a:t>
            </a:r>
            <a:r>
              <a:rPr lang="en-US"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What</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endPar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endParaRPr>
          </a:p>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کجا؟ </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Where</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endPar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endParaRPr>
          </a:p>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چه وقت (کی؟) </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When</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endPar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endParaRPr>
          </a:p>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چرا؟ </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Why</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endPar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endParaRPr>
          </a:p>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چگونه؟ </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r>
              <a:rPr lang="en-US" sz="28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How</a:t>
            </a:r>
            <a:r>
              <a:rPr lang="en-US" sz="2800" dirty="0">
                <a:solidFill>
                  <a:srgbClr val="0070C0"/>
                </a:solidFill>
                <a:latin typeface="Calibri" panose="020F0502020204030204" pitchFamily="34" charset="0"/>
                <a:ea typeface="Calibri" panose="020F0502020204030204" pitchFamily="34" charset="0"/>
                <a:cs typeface="2  Homa" panose="00000400000000000000" pitchFamily="2" charset="-78"/>
              </a:rPr>
              <a:t>)</a:t>
            </a:r>
            <a:endPar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endParaRPr lang="fa-IR" sz="2800" dirty="0">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endParaRPr lang="fa-IR" sz="400" dirty="0">
              <a:latin typeface="Calibri" panose="020F0502020204030204" pitchFamily="34" charset="0"/>
              <a:ea typeface="Calibri" panose="020F0502020204030204" pitchFamily="34" charset="0"/>
              <a:cs typeface="2  Homa" panose="00000400000000000000" pitchFamily="2" charset="-78"/>
            </a:endParaRPr>
          </a:p>
        </p:txBody>
      </p:sp>
      <p:sp>
        <p:nvSpPr>
          <p:cNvPr id="9" name="TextBox 8">
            <a:extLst>
              <a:ext uri="{FF2B5EF4-FFF2-40B4-BE49-F238E27FC236}">
                <a16:creationId xmlns:a16="http://schemas.microsoft.com/office/drawing/2014/main" id="{0DD7E1B2-145B-338D-368A-E24EA2658A3A}"/>
              </a:ext>
            </a:extLst>
          </p:cNvPr>
          <p:cNvSpPr txBox="1"/>
          <p:nvPr/>
        </p:nvSpPr>
        <p:spPr>
          <a:xfrm>
            <a:off x="457200" y="2681439"/>
            <a:ext cx="11353800" cy="15081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lnSpc>
                <a:spcPct val="150000"/>
              </a:lnSpc>
              <a:spcAft>
                <a:spcPts val="1000"/>
              </a:spcAft>
            </a:pPr>
            <a:r>
              <a:rPr lang="fa-IR" sz="32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هر اندازه عناصر خبری کامل و جامع تر باشند، خبر از نظر اطلاعاتی که باید به مخاطب بدهد، جذاب تر خواهد بود.</a:t>
            </a:r>
            <a:endParaRPr lang="en-US" sz="3200" dirty="0">
              <a:solidFill>
                <a:schemeClr val="accent6">
                  <a:lumMod val="50000"/>
                </a:schemeClr>
              </a:solidFill>
              <a:effectLst/>
              <a:latin typeface="Calibri" panose="020F0502020204030204" pitchFamily="34" charset="0"/>
              <a:ea typeface="Calibri" panose="020F0502020204030204" pitchFamily="34" charset="0"/>
              <a:cs typeface="2  Homa" panose="00000400000000000000" pitchFamily="2" charset="-78"/>
            </a:endParaRPr>
          </a:p>
        </p:txBody>
      </p:sp>
      <p:grpSp>
        <p:nvGrpSpPr>
          <p:cNvPr id="10" name="Group 2">
            <a:extLst>
              <a:ext uri="{FF2B5EF4-FFF2-40B4-BE49-F238E27FC236}">
                <a16:creationId xmlns:a16="http://schemas.microsoft.com/office/drawing/2014/main" id="{174591E7-D02F-C140-E266-0A184B236DA8}"/>
              </a:ext>
            </a:extLst>
          </p:cNvPr>
          <p:cNvGrpSpPr/>
          <p:nvPr/>
        </p:nvGrpSpPr>
        <p:grpSpPr>
          <a:xfrm>
            <a:off x="10230398" y="-1138002"/>
            <a:ext cx="16115203" cy="20407954"/>
            <a:chOff x="0" y="0"/>
            <a:chExt cx="21486938" cy="27210605"/>
          </a:xfrm>
        </p:grpSpPr>
        <p:sp>
          <p:nvSpPr>
            <p:cNvPr id="11" name="Freeform 3">
              <a:extLst>
                <a:ext uri="{FF2B5EF4-FFF2-40B4-BE49-F238E27FC236}">
                  <a16:creationId xmlns:a16="http://schemas.microsoft.com/office/drawing/2014/main" id="{C5FBB6D8-1FBC-A5FC-84DA-9248D8FEBA4F}"/>
                </a:ext>
              </a:extLst>
            </p:cNvPr>
            <p:cNvSpPr/>
            <p:nvPr/>
          </p:nvSpPr>
          <p:spPr>
            <a:xfrm>
              <a:off x="156412" y="5240963"/>
              <a:ext cx="21330526" cy="21969643"/>
            </a:xfrm>
            <a:custGeom>
              <a:avLst/>
              <a:gdLst/>
              <a:ahLst/>
              <a:cxnLst/>
              <a:rect l="l" t="t" r="r" b="b"/>
              <a:pathLst>
                <a:path w="21330526" h="21969643">
                  <a:moveTo>
                    <a:pt x="0" y="0"/>
                  </a:moveTo>
                  <a:lnTo>
                    <a:pt x="21330526" y="0"/>
                  </a:lnTo>
                  <a:lnTo>
                    <a:pt x="21330526" y="21969642"/>
                  </a:lnTo>
                  <a:lnTo>
                    <a:pt x="0" y="21969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4">
              <a:extLst>
                <a:ext uri="{FF2B5EF4-FFF2-40B4-BE49-F238E27FC236}">
                  <a16:creationId xmlns:a16="http://schemas.microsoft.com/office/drawing/2014/main" id="{DAF224EF-803E-1516-11CB-A0EDB29A1A08}"/>
                </a:ext>
              </a:extLst>
            </p:cNvPr>
            <p:cNvSpPr/>
            <p:nvPr/>
          </p:nvSpPr>
          <p:spPr>
            <a:xfrm>
              <a:off x="0" y="0"/>
              <a:ext cx="15216327" cy="7451612"/>
            </a:xfrm>
            <a:custGeom>
              <a:avLst/>
              <a:gdLst/>
              <a:ahLst/>
              <a:cxnLst/>
              <a:rect l="l" t="t" r="r" b="b"/>
              <a:pathLst>
                <a:path w="15216327" h="7451612">
                  <a:moveTo>
                    <a:pt x="0" y="0"/>
                  </a:moveTo>
                  <a:lnTo>
                    <a:pt x="15216327" y="0"/>
                  </a:lnTo>
                  <a:lnTo>
                    <a:pt x="15216327" y="7451612"/>
                  </a:lnTo>
                  <a:lnTo>
                    <a:pt x="0" y="7451612"/>
                  </a:lnTo>
                  <a:lnTo>
                    <a:pt x="0" y="0"/>
                  </a:lnTo>
                  <a:close/>
                </a:path>
              </a:pathLst>
            </a:custGeom>
            <a:blipFill>
              <a:blip r:embed="rId2">
                <a:extLst>
                  <a:ext uri="{96DAC541-7B7A-43D3-8B79-37D633B846F1}">
                    <asvg:svgBlip xmlns:asvg="http://schemas.microsoft.com/office/drawing/2016/SVG/main" r:embed="rId3"/>
                  </a:ext>
                </a:extLst>
              </a:blip>
              <a:stretch>
                <a:fillRect t="-110320"/>
              </a:stretch>
            </a:blipFill>
          </p:spPr>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C939B7C8-3B35-BEBF-DC8C-4462DCFCA834}"/>
              </a:ext>
            </a:extLst>
          </p:cNvPr>
          <p:cNvGrpSpPr/>
          <p:nvPr/>
        </p:nvGrpSpPr>
        <p:grpSpPr>
          <a:xfrm rot="10800000">
            <a:off x="-6781800" y="-7443721"/>
            <a:ext cx="12954399" cy="17730721"/>
            <a:chOff x="124997" y="-40532"/>
            <a:chExt cx="21361941" cy="27251138"/>
          </a:xfrm>
        </p:grpSpPr>
        <p:sp>
          <p:nvSpPr>
            <p:cNvPr id="6" name="Freeform 3">
              <a:extLst>
                <a:ext uri="{FF2B5EF4-FFF2-40B4-BE49-F238E27FC236}">
                  <a16:creationId xmlns:a16="http://schemas.microsoft.com/office/drawing/2014/main" id="{26AEFE42-333A-100F-ED64-F56298EC9070}"/>
                </a:ext>
              </a:extLst>
            </p:cNvPr>
            <p:cNvSpPr/>
            <p:nvPr/>
          </p:nvSpPr>
          <p:spPr>
            <a:xfrm>
              <a:off x="156412" y="5240963"/>
              <a:ext cx="21330526" cy="21969643"/>
            </a:xfrm>
            <a:custGeom>
              <a:avLst/>
              <a:gdLst/>
              <a:ahLst/>
              <a:cxnLst/>
              <a:rect l="l" t="t" r="r" b="b"/>
              <a:pathLst>
                <a:path w="21330526" h="21969643">
                  <a:moveTo>
                    <a:pt x="0" y="0"/>
                  </a:moveTo>
                  <a:lnTo>
                    <a:pt x="21330526" y="0"/>
                  </a:lnTo>
                  <a:lnTo>
                    <a:pt x="21330526" y="21969642"/>
                  </a:lnTo>
                  <a:lnTo>
                    <a:pt x="0" y="21969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4">
              <a:extLst>
                <a:ext uri="{FF2B5EF4-FFF2-40B4-BE49-F238E27FC236}">
                  <a16:creationId xmlns:a16="http://schemas.microsoft.com/office/drawing/2014/main" id="{B83D3D88-C41D-85A3-6537-AF1C7F1FBBEB}"/>
                </a:ext>
              </a:extLst>
            </p:cNvPr>
            <p:cNvSpPr/>
            <p:nvPr/>
          </p:nvSpPr>
          <p:spPr>
            <a:xfrm>
              <a:off x="124997" y="-40532"/>
              <a:ext cx="15216328" cy="7451612"/>
            </a:xfrm>
            <a:custGeom>
              <a:avLst/>
              <a:gdLst/>
              <a:ahLst/>
              <a:cxnLst/>
              <a:rect l="l" t="t" r="r" b="b"/>
              <a:pathLst>
                <a:path w="15216327" h="7451612">
                  <a:moveTo>
                    <a:pt x="0" y="0"/>
                  </a:moveTo>
                  <a:lnTo>
                    <a:pt x="15216327" y="0"/>
                  </a:lnTo>
                  <a:lnTo>
                    <a:pt x="15216327" y="7451612"/>
                  </a:lnTo>
                  <a:lnTo>
                    <a:pt x="0" y="7451612"/>
                  </a:lnTo>
                  <a:lnTo>
                    <a:pt x="0" y="0"/>
                  </a:lnTo>
                  <a:close/>
                </a:path>
              </a:pathLst>
            </a:custGeom>
            <a:blipFill>
              <a:blip r:embed="rId2">
                <a:extLst>
                  <a:ext uri="{96DAC541-7B7A-43D3-8B79-37D633B846F1}">
                    <asvg:svgBlip xmlns:asvg="http://schemas.microsoft.com/office/drawing/2016/SVG/main" r:embed="rId3"/>
                  </a:ext>
                </a:extLst>
              </a:blip>
              <a:stretch>
                <a:fillRect t="-110320"/>
              </a:stretch>
            </a:blipFill>
          </p:spPr>
        </p:sp>
      </p:grpSp>
      <p:sp>
        <p:nvSpPr>
          <p:cNvPr id="8" name="Rectangle 7">
            <a:extLst>
              <a:ext uri="{FF2B5EF4-FFF2-40B4-BE49-F238E27FC236}">
                <a16:creationId xmlns:a16="http://schemas.microsoft.com/office/drawing/2014/main" id="{3ADBB8ED-6438-72B7-DA6C-ED7A6A67696C}"/>
              </a:ext>
            </a:extLst>
          </p:cNvPr>
          <p:cNvSpPr/>
          <p:nvPr/>
        </p:nvSpPr>
        <p:spPr>
          <a:xfrm>
            <a:off x="2819400" y="237248"/>
            <a:ext cx="14989074" cy="10402848"/>
          </a:xfrm>
          <a:prstGeom prst="rect">
            <a:avLst/>
          </a:prstGeom>
        </p:spPr>
        <p:txBody>
          <a:bodyPr wrap="square">
            <a:spAutoFit/>
          </a:bodyPr>
          <a:lstStyle/>
          <a:p>
            <a:pPr algn="r" rtl="1">
              <a:lnSpc>
                <a:spcPct val="150000"/>
              </a:lnSpc>
            </a:pPr>
            <a:r>
              <a:rPr lang="fa-IR" sz="2800" dirty="0">
                <a:solidFill>
                  <a:srgbClr val="0070C0"/>
                </a:solidFill>
                <a:latin typeface="Calibri" panose="020F0502020204030204" pitchFamily="34" charset="0"/>
                <a:cs typeface="2  Homa" panose="00000400000000000000" pitchFamily="2" charset="-78"/>
              </a:rPr>
              <a:t>1ـ كه</a:t>
            </a:r>
            <a:endParaRPr lang="en-US" sz="2800" dirty="0">
              <a:solidFill>
                <a:srgbClr val="0070C0"/>
              </a:solidFill>
              <a:latin typeface="Calibri" panose="020F0502020204030204" pitchFamily="34" charset="0"/>
              <a:cs typeface="2  Homa" panose="00000400000000000000" pitchFamily="2" charset="-78"/>
            </a:endParaRPr>
          </a:p>
          <a:p>
            <a:pPr algn="r" rtl="1">
              <a:lnSpc>
                <a:spcPct val="150000"/>
              </a:lnSpc>
            </a:pPr>
            <a:r>
              <a:rPr lang="fa-IR" sz="2800" dirty="0">
                <a:solidFill>
                  <a:schemeClr val="tx1">
                    <a:lumMod val="95000"/>
                    <a:lumOff val="5000"/>
                  </a:schemeClr>
                </a:solidFill>
                <a:latin typeface="Calibri" panose="020F0502020204030204" pitchFamily="34" charset="0"/>
                <a:cs typeface="2  Homa" panose="00000400000000000000" pitchFamily="2" charset="-78"/>
              </a:rPr>
              <a:t>باید افراد یا چیزهایی را كه در پیدایش واقعه دخالت داشته اند، مشخص کنید.</a:t>
            </a:r>
          </a:p>
          <a:p>
            <a:pPr algn="r" rtl="1">
              <a:lnSpc>
                <a:spcPct val="150000"/>
              </a:lnSpc>
            </a:pPr>
            <a:r>
              <a:rPr lang="fa-IR" sz="2800" dirty="0">
                <a:solidFill>
                  <a:schemeClr val="tx1">
                    <a:lumMod val="95000"/>
                    <a:lumOff val="5000"/>
                  </a:schemeClr>
                </a:solidFill>
                <a:latin typeface="Calibri" panose="020F0502020204030204" pitchFamily="34" charset="0"/>
                <a:cs typeface="2  Homa" panose="00000400000000000000" pitchFamily="2" charset="-78"/>
              </a:rPr>
              <a:t>كه می تواند شامل چه ( كسی ) و یا چه ( چیزی ) باشد.</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1- مرکز پزشکی هسته‌ای بندرعباس افتتاح شد</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2- وزیر بهداشت برای افتتاح چندین طرح بهداشتی درمانی وارد هرمزگان شد</a:t>
            </a:r>
          </a:p>
          <a:p>
            <a:pPr algn="r" rtl="1">
              <a:lnSpc>
                <a:spcPct val="150000"/>
              </a:lnSpc>
            </a:pPr>
            <a:endParaRPr lang="fa-IR" sz="24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800" dirty="0">
                <a:solidFill>
                  <a:srgbClr val="0070C0"/>
                </a:solidFill>
                <a:latin typeface="Calibri" panose="020F0502020204030204" pitchFamily="34" charset="0"/>
                <a:cs typeface="2  Homa" panose="00000400000000000000" pitchFamily="2" charset="-78"/>
              </a:rPr>
              <a:t>2ـ چه</a:t>
            </a:r>
            <a:endParaRPr lang="en-US" sz="2800" dirty="0">
              <a:solidFill>
                <a:srgbClr val="0070C0"/>
              </a:solidFill>
              <a:latin typeface="Calibri" panose="020F0502020204030204" pitchFamily="34" charset="0"/>
              <a:cs typeface="2  Homa" panose="00000400000000000000" pitchFamily="2" charset="-78"/>
            </a:endParaRPr>
          </a:p>
          <a:p>
            <a:pPr algn="r" rtl="1">
              <a:lnSpc>
                <a:spcPct val="150000"/>
              </a:lnSpc>
            </a:pPr>
            <a:r>
              <a:rPr lang="fa-IR" sz="2800" dirty="0">
                <a:solidFill>
                  <a:schemeClr val="tx1">
                    <a:lumMod val="95000"/>
                    <a:lumOff val="5000"/>
                  </a:schemeClr>
                </a:solidFill>
                <a:latin typeface="Calibri" panose="020F0502020204030204" pitchFamily="34" charset="0"/>
                <a:cs typeface="2  Homa" panose="00000400000000000000" pitchFamily="2" charset="-78"/>
              </a:rPr>
              <a:t>چه ماهیت رویداد است؛ مانند یك حادثه، انتخابات، اختراع و هر چه كه به ماهیت یا فعالیت رویداد مربوط شود.</a:t>
            </a:r>
            <a:endParaRPr lang="en-US" sz="28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800" dirty="0">
                <a:solidFill>
                  <a:schemeClr val="tx1">
                    <a:lumMod val="95000"/>
                    <a:lumOff val="5000"/>
                  </a:schemeClr>
                </a:solidFill>
                <a:latin typeface="Calibri" panose="020F0502020204030204" pitchFamily="34" charset="0"/>
                <a:cs typeface="2  Homa" panose="00000400000000000000" pitchFamily="2" charset="-78"/>
              </a:rPr>
              <a:t>در یك خبر ممكن است چند عنصر (چه) موجود باشد كه باید ازمیان آنان، آن كه را دارای ارزش خبری بیشتری است، انتخاب كرد.</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پایان کنگره دخانیات و سلامت در هرمزگان - در این کنگره ۱۹ ایده به دبیرخانه رویداد ارسال شد و از این تعداد ۱۰ ایده به مرحله نهایی راه یافت. بر اساس نظر پنل داوری ۷ نفر به عنوان صاحبان ایده های برتر معرفی شدند.</a:t>
            </a:r>
          </a:p>
          <a:p>
            <a:pPr algn="r" rtl="1">
              <a:lnSpc>
                <a:spcPct val="150000"/>
              </a:lnSpc>
            </a:pPr>
            <a:endParaRPr lang="fa-IR" sz="24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3200" dirty="0">
                <a:solidFill>
                  <a:srgbClr val="0070C0"/>
                </a:solidFill>
                <a:latin typeface="Calibri" panose="020F0502020204030204" pitchFamily="34" charset="0"/>
                <a:cs typeface="2  Homa" panose="00000400000000000000" pitchFamily="2" charset="-78"/>
              </a:rPr>
              <a:t> 3ـ كجا</a:t>
            </a:r>
            <a:endParaRPr lang="en-US" sz="3200" dirty="0">
              <a:solidFill>
                <a:srgbClr val="0070C0"/>
              </a:solidFill>
              <a:latin typeface="Calibri" panose="020F0502020204030204" pitchFamily="34" charset="0"/>
              <a:cs typeface="2  Homa" panose="00000400000000000000" pitchFamily="2" charset="-78"/>
            </a:endParaRPr>
          </a:p>
          <a:p>
            <a:pPr algn="r" rtl="1">
              <a:lnSpc>
                <a:spcPct val="150000"/>
              </a:lnSpc>
            </a:pPr>
            <a:r>
              <a:rPr lang="fa-IR" sz="2800" dirty="0">
                <a:solidFill>
                  <a:schemeClr val="tx1">
                    <a:lumMod val="95000"/>
                    <a:lumOff val="5000"/>
                  </a:schemeClr>
                </a:solidFill>
                <a:latin typeface="Calibri" panose="020F0502020204030204" pitchFamily="34" charset="0"/>
                <a:cs typeface="2  Homa" panose="00000400000000000000" pitchFamily="2" charset="-78"/>
              </a:rPr>
              <a:t>این عنصر عموما بیانگر ارزش خبری مجاورت است و محل وقوع رویداد را بیان می كند. در رویدادهای شهری، ذكر محل دقیق واقعه الزامی است.</a:t>
            </a:r>
            <a:endParaRPr lang="en-US" sz="3200" dirty="0">
              <a:latin typeface="Times New Roman" panose="02020603050405020304" pitchFamily="18" charset="0"/>
              <a:ea typeface="Times New Roman" panose="02020603050405020304" pitchFamily="18" charset="0"/>
              <a:cs typeface="B Nazanin" panose="00000400000000000000" pitchFamily="2" charset="-78"/>
            </a:endParaRPr>
          </a:p>
          <a:p>
            <a:pPr algn="r" rtl="1"/>
            <a:endParaRPr lang="fa-IR" sz="2800" dirty="0">
              <a:cs typeface="B Nazanin" panose="00000400000000000000" pitchFamily="2" charset="-78"/>
            </a:endParaRPr>
          </a:p>
        </p:txBody>
      </p:sp>
    </p:spTree>
    <p:extLst>
      <p:ext uri="{BB962C8B-B14F-4D97-AF65-F5344CB8AC3E}">
        <p14:creationId xmlns:p14="http://schemas.microsoft.com/office/powerpoint/2010/main" val="791975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9D22D11B-F341-323C-AF3F-387807F97250}"/>
              </a:ext>
            </a:extLst>
          </p:cNvPr>
          <p:cNvSpPr/>
          <p:nvPr/>
        </p:nvSpPr>
        <p:spPr>
          <a:xfrm rot="10800000">
            <a:off x="-3905250" y="2463001"/>
            <a:ext cx="7810500" cy="7896329"/>
          </a:xfrm>
          <a:custGeom>
            <a:avLst/>
            <a:gdLst/>
            <a:ahLst/>
            <a:cxnLst/>
            <a:rect l="l" t="t" r="r" b="b"/>
            <a:pathLst>
              <a:path w="21330526" h="21969643">
                <a:moveTo>
                  <a:pt x="0" y="0"/>
                </a:moveTo>
                <a:lnTo>
                  <a:pt x="21330526" y="0"/>
                </a:lnTo>
                <a:lnTo>
                  <a:pt x="21330526" y="21969642"/>
                </a:lnTo>
                <a:lnTo>
                  <a:pt x="0" y="21969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4">
            <a:extLst>
              <a:ext uri="{FF2B5EF4-FFF2-40B4-BE49-F238E27FC236}">
                <a16:creationId xmlns:a16="http://schemas.microsoft.com/office/drawing/2014/main" id="{8D5B11D2-47F5-E1EB-3CE6-5B9FC109FEB6}"/>
              </a:ext>
            </a:extLst>
          </p:cNvPr>
          <p:cNvSpPr/>
          <p:nvPr/>
        </p:nvSpPr>
        <p:spPr>
          <a:xfrm rot="10800000">
            <a:off x="609600" y="7953272"/>
            <a:ext cx="5093700" cy="2333728"/>
          </a:xfrm>
          <a:custGeom>
            <a:avLst/>
            <a:gdLst/>
            <a:ahLst/>
            <a:cxnLst/>
            <a:rect l="l" t="t" r="r" b="b"/>
            <a:pathLst>
              <a:path w="15216327" h="7451612">
                <a:moveTo>
                  <a:pt x="0" y="0"/>
                </a:moveTo>
                <a:lnTo>
                  <a:pt x="15216327" y="0"/>
                </a:lnTo>
                <a:lnTo>
                  <a:pt x="15216327" y="7451612"/>
                </a:lnTo>
                <a:lnTo>
                  <a:pt x="0" y="7451612"/>
                </a:lnTo>
                <a:lnTo>
                  <a:pt x="0" y="0"/>
                </a:lnTo>
                <a:close/>
              </a:path>
            </a:pathLst>
          </a:custGeom>
          <a:blipFill>
            <a:blip r:embed="rId2">
              <a:extLst>
                <a:ext uri="{96DAC541-7B7A-43D3-8B79-37D633B846F1}">
                  <asvg:svgBlip xmlns:asvg="http://schemas.microsoft.com/office/drawing/2016/SVG/main" r:embed="rId3"/>
                </a:ext>
              </a:extLst>
            </a:blip>
            <a:stretch>
              <a:fillRect t="-110320"/>
            </a:stretch>
          </a:blipFill>
        </p:spPr>
      </p:sp>
      <p:sp>
        <p:nvSpPr>
          <p:cNvPr id="7" name="Rectangle 6">
            <a:extLst>
              <a:ext uri="{FF2B5EF4-FFF2-40B4-BE49-F238E27FC236}">
                <a16:creationId xmlns:a16="http://schemas.microsoft.com/office/drawing/2014/main" id="{75497A76-A029-0BC2-B54E-815AB30DE3FD}"/>
              </a:ext>
            </a:extLst>
          </p:cNvPr>
          <p:cNvSpPr/>
          <p:nvPr/>
        </p:nvSpPr>
        <p:spPr>
          <a:xfrm>
            <a:off x="1447800" y="272936"/>
            <a:ext cx="16459200" cy="9741128"/>
          </a:xfrm>
          <a:prstGeom prst="rect">
            <a:avLst/>
          </a:prstGeom>
        </p:spPr>
        <p:txBody>
          <a:bodyPr wrap="square">
            <a:spAutoFit/>
          </a:bodyPr>
          <a:lstStyle/>
          <a:p>
            <a:pPr algn="r" rtl="1">
              <a:lnSpc>
                <a:spcPct val="150000"/>
              </a:lnSpc>
            </a:pPr>
            <a:r>
              <a:rPr lang="fa-IR" sz="2800" dirty="0">
                <a:solidFill>
                  <a:srgbClr val="0070C0"/>
                </a:solidFill>
                <a:latin typeface="Calibri" panose="020F0502020204030204" pitchFamily="34" charset="0"/>
                <a:cs typeface="2  Homa" panose="00000400000000000000" pitchFamily="2" charset="-78"/>
              </a:rPr>
              <a:t>2ـ كی يا زمان </a:t>
            </a:r>
            <a:endParaRPr lang="en-US" sz="2800" dirty="0">
              <a:solidFill>
                <a:srgbClr val="0070C0"/>
              </a:solidFill>
              <a:latin typeface="Calibri" panose="020F0502020204030204" pitchFamily="34" charset="0"/>
              <a:cs typeface="2  Homa" panose="00000400000000000000" pitchFamily="2" charset="-78"/>
            </a:endParaRPr>
          </a:p>
          <a:p>
            <a:pPr algn="r" rtl="1">
              <a:lnSpc>
                <a:spcPct val="150000"/>
              </a:lnSpc>
            </a:pPr>
            <a:r>
              <a:rPr lang="fa-IR" sz="2800" dirty="0">
                <a:solidFill>
                  <a:schemeClr val="tx1">
                    <a:lumMod val="95000"/>
                    <a:lumOff val="5000"/>
                  </a:schemeClr>
                </a:solidFill>
                <a:latin typeface="Calibri" panose="020F0502020204030204" pitchFamily="34" charset="0"/>
                <a:cs typeface="2  Homa" panose="00000400000000000000" pitchFamily="2" charset="-78"/>
              </a:rPr>
              <a:t>زمان یك رویداد در هر صورت جزو ارزش های خبری آن است ( تازگی ) و اگر زمان وقوع یك رویداد خود حائز اهمیت باشد، خبرنگار باید تازگی رویداد را  در ابتدای خبر مورد تاكید قرار دهد.</a:t>
            </a:r>
            <a:endParaRPr lang="en-US" sz="28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1- امروز نتایج آزمون استخدامی بهورزان اعلام می شود.</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2- جذب 20 هیات‌ علمی پژوهشی مراکز تحقیقاتی دانشگاه علوم پزشکی هرمزگان در سال 1402</a:t>
            </a:r>
          </a:p>
          <a:p>
            <a:pPr algn="r" rtl="1">
              <a:lnSpc>
                <a:spcPct val="150000"/>
              </a:lnSpc>
            </a:pPr>
            <a:endParaRPr lang="fa-IR" sz="28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800" dirty="0">
                <a:solidFill>
                  <a:srgbClr val="0070C0"/>
                </a:solidFill>
                <a:latin typeface="Calibri" panose="020F0502020204030204" pitchFamily="34" charset="0"/>
                <a:cs typeface="2  Homa" panose="00000400000000000000" pitchFamily="2" charset="-78"/>
              </a:rPr>
              <a:t> 5 ـ چرا</a:t>
            </a:r>
            <a:endParaRPr lang="en-US" sz="2800" dirty="0">
              <a:solidFill>
                <a:srgbClr val="0070C0"/>
              </a:solidFill>
              <a:latin typeface="Calibri" panose="020F0502020204030204" pitchFamily="34" charset="0"/>
              <a:cs typeface="2  Homa" panose="00000400000000000000" pitchFamily="2" charset="-78"/>
            </a:endParaRPr>
          </a:p>
          <a:p>
            <a:pPr algn="r" rtl="1">
              <a:lnSpc>
                <a:spcPct val="150000"/>
              </a:lnSpc>
            </a:pPr>
            <a:r>
              <a:rPr lang="fa-IR" sz="2800" dirty="0">
                <a:solidFill>
                  <a:schemeClr val="tx1">
                    <a:lumMod val="95000"/>
                    <a:lumOff val="5000"/>
                  </a:schemeClr>
                </a:solidFill>
                <a:latin typeface="Calibri" panose="020F0502020204030204" pitchFamily="34" charset="0"/>
                <a:cs typeface="2  Homa" panose="00000400000000000000" pitchFamily="2" charset="-78"/>
              </a:rPr>
              <a:t>این عنصر ، دلیل یا انگیزه وقوع رویداد را بیان می كند.</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صبح امروز رئیس دانشگاه علوم پزشکی هرمزگان در اختتامیه جشنواره صحیفه سجادیه در بندرعباس پیام وزیر بهداشت را قرائت کرد</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که: رئیس دانشگاه        کی: صبح امروز               چرا: اختتامیه جشنواره           کجا: بندرعباس              چه: قرائت پیام</a:t>
            </a:r>
            <a:endParaRPr lang="en-US" sz="2400" dirty="0">
              <a:solidFill>
                <a:srgbClr val="C00000"/>
              </a:solidFill>
              <a:latin typeface="Calibri" panose="020F0502020204030204" pitchFamily="34" charset="0"/>
              <a:cs typeface="2  Homa" panose="00000400000000000000" pitchFamily="2" charset="-78"/>
            </a:endParaRPr>
          </a:p>
          <a:p>
            <a:pPr algn="r" rtl="1">
              <a:lnSpc>
                <a:spcPct val="150000"/>
              </a:lnSpc>
            </a:pPr>
            <a:endParaRPr lang="en-US" sz="2800" dirty="0">
              <a:effectLst/>
              <a:latin typeface="Times New Roman" panose="02020603050405020304" pitchFamily="18" charset="0"/>
              <a:ea typeface="Times New Roman" panose="02020603050405020304" pitchFamily="18" charset="0"/>
              <a:cs typeface="B Nazanin" panose="00000400000000000000" pitchFamily="2" charset="-78"/>
            </a:endParaRPr>
          </a:p>
          <a:p>
            <a:pPr algn="r" rtl="1">
              <a:lnSpc>
                <a:spcPct val="150000"/>
              </a:lnSpc>
            </a:pPr>
            <a:r>
              <a:rPr lang="fa-IR" sz="2800" dirty="0">
                <a:solidFill>
                  <a:srgbClr val="0070C0"/>
                </a:solidFill>
                <a:latin typeface="Calibri" panose="020F0502020204030204" pitchFamily="34" charset="0"/>
                <a:cs typeface="2  Homa" panose="00000400000000000000" pitchFamily="2" charset="-78"/>
              </a:rPr>
              <a:t>6ـ چگونه</a:t>
            </a:r>
            <a:endParaRPr lang="en-US" sz="2800" dirty="0">
              <a:solidFill>
                <a:srgbClr val="0070C0"/>
              </a:solidFill>
              <a:latin typeface="Calibri" panose="020F0502020204030204" pitchFamily="34" charset="0"/>
              <a:cs typeface="2  Homa" panose="00000400000000000000" pitchFamily="2" charset="-78"/>
            </a:endParaRPr>
          </a:p>
          <a:p>
            <a:pPr algn="r" rtl="1">
              <a:lnSpc>
                <a:spcPct val="150000"/>
              </a:lnSpc>
            </a:pPr>
            <a:r>
              <a:rPr lang="fa-IR" sz="2800" dirty="0">
                <a:solidFill>
                  <a:schemeClr val="tx1">
                    <a:lumMod val="95000"/>
                    <a:lumOff val="5000"/>
                  </a:schemeClr>
                </a:solidFill>
                <a:latin typeface="Calibri" panose="020F0502020204030204" pitchFamily="34" charset="0"/>
                <a:cs typeface="2  Homa" panose="00000400000000000000" pitchFamily="2" charset="-78"/>
              </a:rPr>
              <a:t>عنصر چگونه كیفیت وقوع رویداد را بیان می كند.</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1- با حضور استاندار هرمزگان بخش زنان و زایمان بیمارستان جاسک و دورا پزشکی لیردف افتتاح شد</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با حضور استاندار هرمزگان: چگونه</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2- جاده های اصلی کهگیلویه و بویراحمد با وجود بارش برف باز است</a:t>
            </a:r>
            <a:endParaRPr lang="en-US" sz="2800" dirty="0">
              <a:effectLst/>
              <a:latin typeface="Times New Roman" panose="02020603050405020304" pitchFamily="18" charset="0"/>
              <a:ea typeface="Times New Roman" panose="02020603050405020304" pitchFamily="18" charset="0"/>
              <a:cs typeface="B Nazanin" panose="00000400000000000000" pitchFamily="2" charset="-78"/>
            </a:endParaRPr>
          </a:p>
        </p:txBody>
      </p:sp>
    </p:spTree>
    <p:extLst>
      <p:ext uri="{BB962C8B-B14F-4D97-AF65-F5344CB8AC3E}">
        <p14:creationId xmlns:p14="http://schemas.microsoft.com/office/powerpoint/2010/main" val="2429504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000500" y="-4000500"/>
            <a:ext cx="9258300" cy="17259300"/>
            <a:chOff x="0" y="0"/>
            <a:chExt cx="2616079" cy="4876888"/>
          </a:xfrm>
        </p:grpSpPr>
        <p:sp>
          <p:nvSpPr>
            <p:cNvPr id="3" name="Freeform 3"/>
            <p:cNvSpPr/>
            <p:nvPr/>
          </p:nvSpPr>
          <p:spPr>
            <a:xfrm>
              <a:off x="0" y="0"/>
              <a:ext cx="2616079" cy="4876888"/>
            </a:xfrm>
            <a:custGeom>
              <a:avLst/>
              <a:gdLst/>
              <a:ahLst/>
              <a:cxnLst/>
              <a:rect l="l" t="t" r="r" b="b"/>
              <a:pathLst>
                <a:path w="2616079" h="4876888">
                  <a:moveTo>
                    <a:pt x="0" y="0"/>
                  </a:moveTo>
                  <a:lnTo>
                    <a:pt x="2616079" y="0"/>
                  </a:lnTo>
                  <a:lnTo>
                    <a:pt x="2616079" y="4876888"/>
                  </a:lnTo>
                  <a:lnTo>
                    <a:pt x="0" y="4876888"/>
                  </a:lnTo>
                  <a:close/>
                </a:path>
              </a:pathLst>
            </a:custGeom>
            <a:solidFill>
              <a:srgbClr val="E0DFE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BE270073-6F13-82AF-D1AA-77EA3901B132}"/>
              </a:ext>
            </a:extLst>
          </p:cNvPr>
          <p:cNvSpPr txBox="1"/>
          <p:nvPr/>
        </p:nvSpPr>
        <p:spPr>
          <a:xfrm>
            <a:off x="4953000" y="1668287"/>
            <a:ext cx="12039600" cy="5691302"/>
          </a:xfrm>
          <a:prstGeom prst="rect">
            <a:avLst/>
          </a:prstGeom>
          <a:noFill/>
        </p:spPr>
        <p:txBody>
          <a:bodyPr wrap="square">
            <a:spAutoFit/>
          </a:bodyPr>
          <a:lstStyle/>
          <a:p>
            <a:pPr algn="just" rtl="1">
              <a:lnSpc>
                <a:spcPct val="150000"/>
              </a:lnSpc>
              <a:spcAft>
                <a:spcPts val="1000"/>
              </a:spcAft>
            </a:pPr>
            <a:r>
              <a:rPr lang="fa-IR" sz="3200" dirty="0">
                <a:solidFill>
                  <a:srgbClr val="0070C0"/>
                </a:solidFill>
                <a:latin typeface="Calibri" panose="020F0502020204030204" pitchFamily="34" charset="0"/>
                <a:ea typeface="Calibri" panose="020F0502020204030204" pitchFamily="34" charset="0"/>
                <a:cs typeface="2  Homa" panose="00000400000000000000" pitchFamily="2" charset="-78"/>
              </a:rPr>
              <a:t>مهمترین ویژگی های تیتر را می توان این گونه برشمرد:</a:t>
            </a:r>
          </a:p>
          <a:p>
            <a:pPr marL="514350" indent="-514350" algn="just" rtl="1">
              <a:lnSpc>
                <a:spcPct val="150000"/>
              </a:lnSpc>
              <a:spcAft>
                <a:spcPts val="1000"/>
              </a:spcAft>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فشره و کوتاه</a:t>
            </a:r>
          </a:p>
          <a:p>
            <a:pPr marL="514350" indent="-514350" algn="just" rtl="1">
              <a:lnSpc>
                <a:spcPct val="150000"/>
              </a:lnSpc>
              <a:spcAft>
                <a:spcPts val="1000"/>
              </a:spcAft>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دقیق، روشن و بدون ابهام</a:t>
            </a:r>
          </a:p>
          <a:p>
            <a:pPr marL="514350" indent="-514350" algn="just" rtl="1">
              <a:lnSpc>
                <a:spcPct val="150000"/>
              </a:lnSpc>
              <a:spcAft>
                <a:spcPts val="1000"/>
              </a:spcAft>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جذاب و جالب توجه</a:t>
            </a:r>
          </a:p>
          <a:p>
            <a:pPr marL="514350" indent="-514350" algn="just" rtl="1">
              <a:lnSpc>
                <a:spcPct val="150000"/>
              </a:lnSpc>
              <a:spcAft>
                <a:spcPts val="1000"/>
              </a:spcAft>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دربردارنده مهم ترین اطلاعات خبر</a:t>
            </a:r>
          </a:p>
          <a:p>
            <a:pPr marL="514350" indent="-514350" algn="just" rtl="1">
              <a:lnSpc>
                <a:spcPct val="150000"/>
              </a:lnSpc>
              <a:spcAft>
                <a:spcPts val="1000"/>
              </a:spcAft>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برگرفته از لید خبر در سبک هرم وارونه و تلفیقی و یا بخش مهم خبر در سبک تاریخی</a:t>
            </a:r>
          </a:p>
          <a:p>
            <a:pPr marL="514350" indent="-514350" algn="just" rtl="1">
              <a:lnSpc>
                <a:spcPct val="150000"/>
              </a:lnSpc>
              <a:spcAft>
                <a:spcPts val="1000"/>
              </a:spcAft>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در مواردی توصیه می شود که تیتر حتی الامکان دارای فعل مناسب باشد.</a:t>
            </a:r>
          </a:p>
          <a:p>
            <a:pPr algn="just" rtl="1">
              <a:lnSpc>
                <a:spcPct val="150000"/>
              </a:lnSpc>
              <a:spcAft>
                <a:spcPts val="1000"/>
              </a:spcAft>
            </a:pPr>
            <a:endParaRPr lang="fa-IR" sz="400" dirty="0">
              <a:latin typeface="Calibri" panose="020F0502020204030204" pitchFamily="34" charset="0"/>
              <a:ea typeface="Calibri" panose="020F0502020204030204" pitchFamily="34" charset="0"/>
              <a:cs typeface="2  Homa" panose="00000400000000000000" pitchFamily="2" charset="-78"/>
            </a:endParaRPr>
          </a:p>
        </p:txBody>
      </p:sp>
      <p:sp>
        <p:nvSpPr>
          <p:cNvPr id="6" name="TextBox 11">
            <a:extLst>
              <a:ext uri="{FF2B5EF4-FFF2-40B4-BE49-F238E27FC236}">
                <a16:creationId xmlns:a16="http://schemas.microsoft.com/office/drawing/2014/main" id="{D3104BA3-5BD0-C7E9-8980-7D1E1A1C25B1}"/>
              </a:ext>
            </a:extLst>
          </p:cNvPr>
          <p:cNvSpPr txBox="1"/>
          <p:nvPr/>
        </p:nvSpPr>
        <p:spPr>
          <a:xfrm>
            <a:off x="5595406" y="205125"/>
            <a:ext cx="6068486" cy="1258037"/>
          </a:xfrm>
          <a:prstGeom prst="rect">
            <a:avLst/>
          </a:prstGeom>
        </p:spPr>
        <p:txBody>
          <a:bodyPr wrap="square" lIns="0" tIns="0" rIns="0" bIns="0" rtlCol="0" anchor="t">
            <a:spAutoFit/>
          </a:bodyPr>
          <a:lstStyle/>
          <a:p>
            <a:pPr algn="ctr" rtl="1">
              <a:lnSpc>
                <a:spcPts val="10199"/>
              </a:lnSpc>
            </a:pPr>
            <a:r>
              <a:rPr lang="fa-IR"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تیتر خبر؟</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514850" y="-3352800"/>
            <a:ext cx="9258300" cy="17259300"/>
            <a:chOff x="0" y="0"/>
            <a:chExt cx="2616079" cy="4876888"/>
          </a:xfrm>
        </p:grpSpPr>
        <p:sp>
          <p:nvSpPr>
            <p:cNvPr id="3" name="Freeform 3"/>
            <p:cNvSpPr/>
            <p:nvPr/>
          </p:nvSpPr>
          <p:spPr>
            <a:xfrm>
              <a:off x="0" y="0"/>
              <a:ext cx="2616079" cy="4876888"/>
            </a:xfrm>
            <a:custGeom>
              <a:avLst/>
              <a:gdLst/>
              <a:ahLst/>
              <a:cxnLst/>
              <a:rect l="l" t="t" r="r" b="b"/>
              <a:pathLst>
                <a:path w="2616079" h="4876888">
                  <a:moveTo>
                    <a:pt x="0" y="0"/>
                  </a:moveTo>
                  <a:lnTo>
                    <a:pt x="2616079" y="0"/>
                  </a:lnTo>
                  <a:lnTo>
                    <a:pt x="2616079" y="4876888"/>
                  </a:lnTo>
                  <a:lnTo>
                    <a:pt x="0" y="4876888"/>
                  </a:lnTo>
                  <a:close/>
                </a:path>
              </a:pathLst>
            </a:custGeom>
            <a:solidFill>
              <a:srgbClr val="E0DFE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a:extLst>
              <a:ext uri="{FF2B5EF4-FFF2-40B4-BE49-F238E27FC236}">
                <a16:creationId xmlns:a16="http://schemas.microsoft.com/office/drawing/2014/main" id="{AA4DDC66-E2BA-2122-D81C-E8BA0AF60D0C}"/>
              </a:ext>
            </a:extLst>
          </p:cNvPr>
          <p:cNvSpPr txBox="1"/>
          <p:nvPr/>
        </p:nvSpPr>
        <p:spPr>
          <a:xfrm>
            <a:off x="895350" y="1143000"/>
            <a:ext cx="16687800" cy="34701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1000"/>
              </a:spcAft>
            </a:pPr>
            <a:r>
              <a:rPr lang="fa-IR" sz="3600" dirty="0">
                <a:solidFill>
                  <a:srgbClr val="00B0F0"/>
                </a:solidFill>
                <a:latin typeface="Calibri" panose="020F0502020204030204" pitchFamily="34" charset="0"/>
                <a:ea typeface="Calibri" panose="020F0502020204030204" pitchFamily="34" charset="0"/>
                <a:cs typeface="2  Homa" panose="00000400000000000000" pitchFamily="2" charset="-78"/>
              </a:rPr>
              <a:t>زمان افعال تیتر </a:t>
            </a:r>
            <a:r>
              <a:rPr lang="fa-IR" sz="28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اگر رویداد مربوط به گذشته باشد فعل تیتر به شکل ماضی مطلق می آید و اگر رویدادی باشد که مربوط به آینده است، فعل تیتر به شکل مضارع خبری نوشته می شود.</a:t>
            </a:r>
          </a:p>
          <a:p>
            <a:pPr algn="just" rtl="1">
              <a:lnSpc>
                <a:spcPct val="150000"/>
              </a:lnSpc>
              <a:spcAft>
                <a:spcPts val="1000"/>
              </a:spcAft>
            </a:pPr>
            <a:endParaRPr lang="fa-IR" sz="105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وزیر بهداشت وارد بندرعباس شد (ماضی مطلق)</a:t>
            </a:r>
          </a:p>
          <a:p>
            <a:pPr algn="just" rtl="1">
              <a:lnSpc>
                <a:spcPct val="150000"/>
              </a:lnSpc>
              <a:spcAft>
                <a:spcPts val="1000"/>
              </a:spcAft>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رییس جمهور برای افتتاح بیمارستان دوم میناب به بندرعباس می آید (مضارع خبری)</a:t>
            </a:r>
            <a:endParaRPr lang="en-US"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endParaRPr>
          </a:p>
        </p:txBody>
      </p:sp>
      <p:sp>
        <p:nvSpPr>
          <p:cNvPr id="11" name="TextBox 10">
            <a:extLst>
              <a:ext uri="{FF2B5EF4-FFF2-40B4-BE49-F238E27FC236}">
                <a16:creationId xmlns:a16="http://schemas.microsoft.com/office/drawing/2014/main" id="{5362C6C7-03B9-CED7-339F-8D4DE2697E5B}"/>
              </a:ext>
            </a:extLst>
          </p:cNvPr>
          <p:cNvSpPr txBox="1"/>
          <p:nvPr/>
        </p:nvSpPr>
        <p:spPr>
          <a:xfrm>
            <a:off x="895350" y="4957026"/>
            <a:ext cx="16687800" cy="15158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1000"/>
              </a:spcAft>
            </a:pPr>
            <a:r>
              <a:rPr lang="fa-IR" sz="3600" dirty="0">
                <a:solidFill>
                  <a:srgbClr val="00B0F0"/>
                </a:solidFill>
                <a:latin typeface="Calibri" panose="020F0502020204030204" pitchFamily="34" charset="0"/>
                <a:ea typeface="Calibri" panose="020F0502020204030204" pitchFamily="34" charset="0"/>
                <a:cs typeface="2  Homa" panose="00000400000000000000" pitchFamily="2" charset="-78"/>
              </a:rPr>
              <a:t>اجزای تیتر </a:t>
            </a:r>
            <a:r>
              <a:rPr lang="fa-IR" sz="28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در نشریات به جز تیتر اصلی، تیترهای دیگری با حروف کوچک تر در بالا و پایین تیتر اصلی نوشته می شود یا در میان مطالب برای جدا کردن بخش های مختلف خبر از تیترهای فرعی استفاده می شود.</a:t>
            </a:r>
            <a:endParaRPr lang="en-US" sz="2800" dirty="0">
              <a:solidFill>
                <a:schemeClr val="accent6">
                  <a:lumMod val="50000"/>
                </a:schemeClr>
              </a:solidFill>
              <a:effectLst/>
              <a:latin typeface="Calibri" panose="020F0502020204030204" pitchFamily="34" charset="0"/>
              <a:ea typeface="Calibri" panose="020F0502020204030204" pitchFamily="34" charset="0"/>
              <a:cs typeface="2  Homa" panose="00000400000000000000" pitchFamily="2" charset="-78"/>
            </a:endParaRPr>
          </a:p>
        </p:txBody>
      </p:sp>
      <p:sp>
        <p:nvSpPr>
          <p:cNvPr id="12" name="TextBox 11">
            <a:extLst>
              <a:ext uri="{FF2B5EF4-FFF2-40B4-BE49-F238E27FC236}">
                <a16:creationId xmlns:a16="http://schemas.microsoft.com/office/drawing/2014/main" id="{1D7863BD-C746-E037-ADD5-AD0DAB576982}"/>
              </a:ext>
            </a:extLst>
          </p:cNvPr>
          <p:cNvSpPr txBox="1"/>
          <p:nvPr/>
        </p:nvSpPr>
        <p:spPr>
          <a:xfrm>
            <a:off x="895350" y="6816671"/>
            <a:ext cx="16687800" cy="21031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1000"/>
              </a:spcAft>
            </a:pPr>
            <a:r>
              <a:rPr lang="fa-IR" sz="3600" dirty="0">
                <a:solidFill>
                  <a:srgbClr val="00B0F0"/>
                </a:solidFill>
                <a:latin typeface="Calibri" panose="020F0502020204030204" pitchFamily="34" charset="0"/>
                <a:ea typeface="Calibri" panose="020F0502020204030204" pitchFamily="34" charset="0"/>
                <a:cs typeface="2  Homa" panose="00000400000000000000" pitchFamily="2" charset="-78"/>
              </a:rPr>
              <a:t>تیتر اصلی </a:t>
            </a:r>
            <a:r>
              <a:rPr lang="fa-IR" sz="28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مهم ترین اطلاعات خبر را بیان می کند و در نشریات با حروف درشت تر نسبت به سایر مطالب نوشته می شود.</a:t>
            </a:r>
          </a:p>
          <a:p>
            <a:pPr algn="just" rtl="1">
              <a:lnSpc>
                <a:spcPct val="150000"/>
              </a:lnSpc>
              <a:spcAft>
                <a:spcPts val="1000"/>
              </a:spcAft>
            </a:pPr>
            <a:endParaRPr lang="fa-IR" sz="12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سفر رئیس دانشگاه علوم پزشکی به منطقه زلزله زده سایه خوش</a:t>
            </a:r>
            <a:endParaRPr lang="en-US"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endParaRPr>
          </a:p>
        </p:txBody>
      </p:sp>
    </p:spTree>
    <p:extLst>
      <p:ext uri="{BB962C8B-B14F-4D97-AF65-F5344CB8AC3E}">
        <p14:creationId xmlns:p14="http://schemas.microsoft.com/office/powerpoint/2010/main" val="4034697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029200" y="-2971800"/>
            <a:ext cx="9258300" cy="17259300"/>
            <a:chOff x="0" y="0"/>
            <a:chExt cx="2616079" cy="4876888"/>
          </a:xfrm>
        </p:grpSpPr>
        <p:sp>
          <p:nvSpPr>
            <p:cNvPr id="3" name="Freeform 3"/>
            <p:cNvSpPr/>
            <p:nvPr/>
          </p:nvSpPr>
          <p:spPr>
            <a:xfrm>
              <a:off x="0" y="0"/>
              <a:ext cx="2616079" cy="4876888"/>
            </a:xfrm>
            <a:custGeom>
              <a:avLst/>
              <a:gdLst/>
              <a:ahLst/>
              <a:cxnLst/>
              <a:rect l="l" t="t" r="r" b="b"/>
              <a:pathLst>
                <a:path w="2616079" h="4876888">
                  <a:moveTo>
                    <a:pt x="0" y="0"/>
                  </a:moveTo>
                  <a:lnTo>
                    <a:pt x="2616079" y="0"/>
                  </a:lnTo>
                  <a:lnTo>
                    <a:pt x="2616079" y="4876888"/>
                  </a:lnTo>
                  <a:lnTo>
                    <a:pt x="0" y="4876888"/>
                  </a:lnTo>
                  <a:close/>
                </a:path>
              </a:pathLst>
            </a:custGeom>
            <a:solidFill>
              <a:srgbClr val="E0DFE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a:extLst>
              <a:ext uri="{FF2B5EF4-FFF2-40B4-BE49-F238E27FC236}">
                <a16:creationId xmlns:a16="http://schemas.microsoft.com/office/drawing/2014/main" id="{AA4DDC66-E2BA-2122-D81C-E8BA0AF60D0C}"/>
              </a:ext>
            </a:extLst>
          </p:cNvPr>
          <p:cNvSpPr txBox="1"/>
          <p:nvPr/>
        </p:nvSpPr>
        <p:spPr>
          <a:xfrm>
            <a:off x="1409700" y="1524000"/>
            <a:ext cx="16687800" cy="80829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1000"/>
              </a:spcAft>
            </a:pPr>
            <a:r>
              <a:rPr lang="fa-IR" sz="3600" dirty="0">
                <a:solidFill>
                  <a:srgbClr val="00B0F0"/>
                </a:solidFill>
                <a:latin typeface="Calibri" panose="020F0502020204030204" pitchFamily="34" charset="0"/>
                <a:ea typeface="Calibri" panose="020F0502020204030204" pitchFamily="34" charset="0"/>
                <a:cs typeface="2  Homa" panose="00000400000000000000" pitchFamily="2" charset="-78"/>
              </a:rPr>
              <a:t>روتیتر </a:t>
            </a:r>
            <a:r>
              <a:rPr lang="fa-IR" sz="28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تیتری که بالای تیتر اصلی قرار می گیرد و با حروف کوچک تر از تیتر اصلی و معمولا درشت از متن خبر نوشته می شود. روتیتر گاهی اوقات مقدمه یا موخره تیتر اصلی و به عبارتی مکمل آن است و گاهی نیز مستقل از تیتر اصلی است</a:t>
            </a:r>
          </a:p>
          <a:p>
            <a:pPr algn="just" rtl="1">
              <a:lnSpc>
                <a:spcPct val="150000"/>
              </a:lnSpc>
              <a:spcAft>
                <a:spcPts val="1000"/>
              </a:spcAft>
            </a:pPr>
            <a:endParaRPr lang="fa-IR" sz="105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روتیتر: فردا برگزار می شود</a:t>
            </a: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تیتر اصلی: کنفرانس سران کشورهای اسلامی در مالزی</a:t>
            </a:r>
          </a:p>
          <a:p>
            <a:pPr algn="just" rtl="1">
              <a:lnSpc>
                <a:spcPct val="150000"/>
              </a:lnSpc>
              <a:spcAft>
                <a:spcPts val="1000"/>
              </a:spcAft>
            </a:pPr>
            <a:endPar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روتیتر: سازمان هواشناسی کشور</a:t>
            </a: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تیتر اصلی: فردا غرب و شمال کشور بارانی است</a:t>
            </a:r>
          </a:p>
          <a:p>
            <a:pPr algn="just" rtl="1">
              <a:lnSpc>
                <a:spcPct val="150000"/>
              </a:lnSpc>
              <a:spcAft>
                <a:spcPts val="1000"/>
              </a:spcAft>
            </a:pPr>
            <a:endPar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روتیتر: تهران در برابر سیلاب ها بی دفاع است</a:t>
            </a: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تیتر اصلی: آمار متفاوت از خسارت بارندگی های اخیر</a:t>
            </a:r>
            <a:endParaRPr lang="en-US"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endParaRPr>
          </a:p>
        </p:txBody>
      </p:sp>
    </p:spTree>
    <p:extLst>
      <p:ext uri="{BB962C8B-B14F-4D97-AF65-F5344CB8AC3E}">
        <p14:creationId xmlns:p14="http://schemas.microsoft.com/office/powerpoint/2010/main" val="3129968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2" name="Rectangle 1"/>
          <p:cNvSpPr/>
          <p:nvPr/>
        </p:nvSpPr>
        <p:spPr>
          <a:xfrm>
            <a:off x="419100" y="1022147"/>
            <a:ext cx="17449800" cy="8242706"/>
          </a:xfrm>
          <a:prstGeom prst="rect">
            <a:avLst/>
          </a:prstGeom>
        </p:spPr>
        <p:style>
          <a:lnRef idx="2">
            <a:schemeClr val="accent2"/>
          </a:lnRef>
          <a:fillRef idx="1">
            <a:schemeClr val="lt1"/>
          </a:fillRef>
          <a:effectRef idx="0">
            <a:schemeClr val="accent2"/>
          </a:effectRef>
          <a:fontRef idx="minor">
            <a:schemeClr val="dk1"/>
          </a:fontRef>
        </p:style>
        <p:txBody>
          <a:bodyPr wrap="square" numCol="2" spcCol="180000" rtlCol="1">
            <a:spAutoFit/>
          </a:bodyPr>
          <a:lstStyle/>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رو تیتر: در سه روز آینده اگاه باشید</a:t>
            </a:r>
            <a:endParaRPr lang="en-US"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fa-IR" sz="2800" b="1" dirty="0">
                <a:latin typeface="Calibri" panose="020F0502020204030204" pitchFamily="34" charset="0"/>
                <a:ea typeface="Calibri" panose="020F0502020204030204" pitchFamily="34" charset="0"/>
                <a:cs typeface="B Nazanin" panose="00000400000000000000" pitchFamily="2" charset="-78"/>
              </a:rPr>
              <a:t>گرمای هوای بالای 40 درجه و افزایش گرمازدگی ها</a:t>
            </a:r>
            <a:endParaRPr lang="en-US"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endParaRPr lang="fa-IR" sz="24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رو تیتر: هشدار معاون درمان وزارت بهداشت:</a:t>
            </a:r>
            <a:endParaRPr lang="en-US"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fa-IR" sz="2800" b="1" dirty="0">
                <a:latin typeface="Calibri" panose="020F0502020204030204" pitchFamily="34" charset="0"/>
                <a:ea typeface="Calibri" panose="020F0502020204030204" pitchFamily="34" charset="0"/>
                <a:cs typeface="B Nazanin" panose="00000400000000000000" pitchFamily="2" charset="-78"/>
              </a:rPr>
              <a:t>در روزهای بسیار گرم پیش رو بین ساعات ۱۰ تا ۱۶ از منزل خارج نشوید</a:t>
            </a:r>
          </a:p>
          <a:p>
            <a:pPr algn="just" rtl="1">
              <a:lnSpc>
                <a:spcPct val="107000"/>
              </a:lnSpc>
              <a:spcAft>
                <a:spcPts val="800"/>
              </a:spcAft>
            </a:pPr>
            <a:endParaRPr lang="en-US"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رو تیتر: آماده باش مراکز درمانی برای پذیرش افراد گرمازده و بیماران خاص</a:t>
            </a:r>
            <a:endParaRPr lang="en-US"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fa-IR" sz="2400" b="1" dirty="0">
                <a:latin typeface="Calibri" panose="020F0502020204030204" pitchFamily="34" charset="0"/>
                <a:ea typeface="Calibri" panose="020F0502020204030204" pitchFamily="34" charset="0"/>
                <a:cs typeface="B Nazanin" panose="00000400000000000000" pitchFamily="2" charset="-78"/>
              </a:rPr>
              <a:t>زنگ خطر گرمای شدید برای کودکان زیر ۴ سال، افراد بالای ۶۵ سال و افراد پرخطر</a:t>
            </a:r>
            <a:endParaRPr lang="en-US"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fa-IR" sz="2400" dirty="0">
                <a:solidFill>
                  <a:srgbClr val="FF0000"/>
                </a:solidFill>
                <a:latin typeface="Calibri" panose="020F0502020204030204" pitchFamily="34" charset="0"/>
                <a:ea typeface="Calibri" panose="020F0502020204030204" pitchFamily="34" charset="0"/>
                <a:cs typeface="B Nazanin" panose="00000400000000000000" pitchFamily="2" charset="-78"/>
              </a:rPr>
              <a:t>هشدار هواشناسی مبنی بر افزایش شدید گرما در 3 روز آینده</a:t>
            </a:r>
            <a:endParaRPr lang="en-US"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fa-IR" sz="2800" b="1" dirty="0">
                <a:latin typeface="Calibri" panose="020F0502020204030204" pitchFamily="34" charset="0"/>
                <a:ea typeface="Calibri" panose="020F0502020204030204" pitchFamily="34" charset="0"/>
                <a:cs typeface="B Nazanin" panose="00000400000000000000" pitchFamily="2" charset="-78"/>
              </a:rPr>
              <a:t> </a:t>
            </a:r>
            <a:endParaRPr lang="en-US"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fa-IR" sz="2400" b="1" dirty="0">
                <a:latin typeface="Calibri" panose="020F0502020204030204" pitchFamily="34" charset="0"/>
                <a:ea typeface="Calibri" panose="020F0502020204030204" pitchFamily="34" charset="0"/>
                <a:cs typeface="B Nazanin" panose="00000400000000000000" pitchFamily="2" charset="-78"/>
              </a:rPr>
              <a:t>هشدار معاون درمان وزارت بهداشت نسبت به گرمازدگی در چند روز آینده/ آماده باش مراکز درمانی برای پذیرش افراد گرمازده و بیماران خاص</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معاون درمان وزارت بهداشت، درمان و آموزش پزشکی از آماده باش مراکز درمانی برای روزهای گرم این هفته خبر داد</a:t>
            </a:r>
            <a:r>
              <a:rPr lang="en-US" sz="2400" dirty="0">
                <a:latin typeface="Calibri" panose="020F0502020204030204" pitchFamily="34" charset="0"/>
                <a:ea typeface="Calibri" panose="020F0502020204030204" pitchFamily="34" charset="0"/>
                <a:cs typeface="B Nazanin" panose="00000400000000000000" pitchFamily="2" charset="-78"/>
              </a:rPr>
              <a:t>.</a:t>
            </a:r>
            <a:endParaRPr lang="en-US" sz="2400" dirty="0">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en-US" sz="2400" dirty="0">
                <a:latin typeface="Calibri" panose="020F0502020204030204" pitchFamily="34" charset="0"/>
                <a:ea typeface="Calibri" panose="020F0502020204030204" pitchFamily="34" charset="0"/>
                <a:cs typeface="B Nazanin" panose="00000400000000000000" pitchFamily="2" charset="-78"/>
              </a:rPr>
              <a:t> </a:t>
            </a:r>
            <a:r>
              <a:rPr lang="fa-IR" sz="2400" dirty="0">
                <a:latin typeface="Calibri" panose="020F0502020204030204" pitchFamily="34" charset="0"/>
                <a:ea typeface="Calibri" panose="020F0502020204030204" pitchFamily="34" charset="0"/>
                <a:cs typeface="B Nazanin" panose="00000400000000000000" pitchFamily="2" charset="-78"/>
              </a:rPr>
              <a:t>به گزارش وبدا، دکتر سعید کریمی با اشاره به هشدارهای هواشناسی مبنی بر گرم شدن هوا در سه روز آینده، گفت: تمام مراکز درمانی در آماده باش برای پذیرش افراد گرمازده و بیماران پرخطر قرار دارند.</a:t>
            </a: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وی افزود: کودکان زیر ۴ سال و افراد بالای ۶۵ سال و افراد پرخطر همچون بیماران قلبی، دیابتی، افراد دارای فشار خون در معرض گرمازدگی هستند و باید خودمراقبتی بیشتری داشته باشند.</a:t>
            </a: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معاون درمان وزارت بهداشت یادآور شد: بدن پس از فعل و انفعالاتی که دارد باید بتواند با محیط تبادل گرما کرده و خنک شود و هنگامی که درجه گرما از ۴۰ عبور می کند، این تبادل حرارت دچار مشکل می شود</a:t>
            </a:r>
            <a:r>
              <a:rPr lang="en-US" sz="2400" dirty="0">
                <a:latin typeface="Calibri" panose="020F0502020204030204" pitchFamily="34" charset="0"/>
                <a:ea typeface="Calibri" panose="020F0502020204030204" pitchFamily="34" charset="0"/>
                <a:cs typeface="B Nazanin" panose="00000400000000000000" pitchFamily="2" charset="-78"/>
              </a:rPr>
              <a:t>.</a:t>
            </a:r>
            <a:endParaRPr lang="fa-IR" sz="24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دکتر کریمی ضعف، بی حالی، تشنگی شدید، گرفتگی عضلات، افت فشار خون، غش، بیهوشی، ضعف شدید و در موارد شدید حتی به کما رفتن فرد را از</a:t>
            </a:r>
            <a:r>
              <a:rPr lang="fa-IR" sz="2400" dirty="0">
                <a:latin typeface="Calibri" panose="020F0502020204030204" pitchFamily="34" charset="0"/>
                <a:ea typeface="Calibri" panose="020F0502020204030204" pitchFamily="34" charset="0"/>
                <a:cs typeface="Cambria" panose="02040503050406030204" pitchFamily="18" charset="0"/>
              </a:rPr>
              <a:t> </a:t>
            </a:r>
            <a:r>
              <a:rPr lang="fa-IR" sz="2400" dirty="0">
                <a:latin typeface="Calibri" panose="020F0502020204030204" pitchFamily="34" charset="0"/>
                <a:ea typeface="Calibri" panose="020F0502020204030204" pitchFamily="34" charset="0"/>
                <a:cs typeface="B Nazanin" panose="00000400000000000000" pitchFamily="2" charset="-78"/>
              </a:rPr>
              <a:t> علائم گرمازدگی دانست و بیان کرد: در چنین وضعیتی فرد باید از گرما و آفتاب دور نگه داشته و در سایه یا جای خنک قرار داده شود</a:t>
            </a:r>
            <a:r>
              <a:rPr lang="en-US" sz="2400" dirty="0">
                <a:latin typeface="Calibri" panose="020F0502020204030204" pitchFamily="34" charset="0"/>
                <a:ea typeface="Calibri" panose="020F0502020204030204" pitchFamily="34" charset="0"/>
                <a:cs typeface="B Nazanin" panose="00000400000000000000" pitchFamily="2" charset="-78"/>
              </a:rPr>
              <a:t>.</a:t>
            </a:r>
            <a:endParaRPr lang="fa-IR" sz="24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وی ادامه داد: در روزهای بسیار گرم که چند روز آینده نیز اعلام شده گرم هستند، افراد حتی الامکان نباید بین ساعات ۱۰ تا ۱۶ از منزل خارج شوند</a:t>
            </a:r>
            <a:r>
              <a:rPr lang="en-US" sz="2400" dirty="0">
                <a:latin typeface="Calibri" panose="020F0502020204030204" pitchFamily="34" charset="0"/>
                <a:ea typeface="Calibri" panose="020F0502020204030204" pitchFamily="34" charset="0"/>
                <a:cs typeface="B Nazanin" panose="00000400000000000000" pitchFamily="2" charset="-78"/>
              </a:rPr>
              <a:t>.</a:t>
            </a:r>
            <a:endParaRPr lang="fa-IR" sz="24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دکتر کریمی تاکید کرد: خوردن آب و مایعات خنک مثل شربت آبلیمو و قرار گرفتن در مکان های خنک توصیه همگانی است. مایعات بدن باید حتما در روزهای گرم تامین شوند</a:t>
            </a:r>
            <a:r>
              <a:rPr lang="en-US" sz="2400" dirty="0">
                <a:latin typeface="Calibri" panose="020F0502020204030204" pitchFamily="34" charset="0"/>
                <a:ea typeface="Calibri" panose="020F0502020204030204" pitchFamily="34" charset="0"/>
                <a:cs typeface="B Nazanin" panose="00000400000000000000" pitchFamily="2" charset="-78"/>
              </a:rPr>
              <a:t>.</a:t>
            </a:r>
            <a:endParaRPr lang="fa-IR" sz="24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Nazanin" panose="00000400000000000000" pitchFamily="2" charset="-78"/>
              </a:rPr>
              <a:t>وی در پایان خاطرنشان کرد: در صورت پیدا شدن علائم شدید گرمازدگی باید فرد به اورژانس و پزشک منتقل شود.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endParaRPr lang="fa-IR" sz="2400" dirty="0">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406660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grpSp>
        <p:nvGrpSpPr>
          <p:cNvPr id="2" name="Group 2"/>
          <p:cNvGrpSpPr/>
          <p:nvPr/>
        </p:nvGrpSpPr>
        <p:grpSpPr>
          <a:xfrm>
            <a:off x="-19050" y="800100"/>
            <a:ext cx="18288000" cy="8686800"/>
            <a:chOff x="0" y="0"/>
            <a:chExt cx="4816593" cy="2012908"/>
          </a:xfrm>
        </p:grpSpPr>
        <p:sp>
          <p:nvSpPr>
            <p:cNvPr id="3" name="Freeform 3"/>
            <p:cNvSpPr/>
            <p:nvPr/>
          </p:nvSpPr>
          <p:spPr>
            <a:xfrm>
              <a:off x="0" y="0"/>
              <a:ext cx="4816592" cy="2012908"/>
            </a:xfrm>
            <a:custGeom>
              <a:avLst/>
              <a:gdLst/>
              <a:ahLst/>
              <a:cxnLst/>
              <a:rect l="l" t="t" r="r" b="b"/>
              <a:pathLst>
                <a:path w="4816592" h="2012908">
                  <a:moveTo>
                    <a:pt x="0" y="0"/>
                  </a:moveTo>
                  <a:lnTo>
                    <a:pt x="4816592" y="0"/>
                  </a:lnTo>
                  <a:lnTo>
                    <a:pt x="4816592" y="2012908"/>
                  </a:lnTo>
                  <a:lnTo>
                    <a:pt x="0" y="2012908"/>
                  </a:lnTo>
                  <a:close/>
                </a:path>
              </a:pathLst>
            </a:custGeom>
            <a:solidFill>
              <a:srgbClr val="E0DFE0"/>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TextBox 4">
            <a:extLst>
              <a:ext uri="{FF2B5EF4-FFF2-40B4-BE49-F238E27FC236}">
                <a16:creationId xmlns:a16="http://schemas.microsoft.com/office/drawing/2014/main" id="{4B8DE30F-1213-BA0E-CFC4-A3009A56988A}"/>
              </a:ext>
            </a:extLst>
          </p:cNvPr>
          <p:cNvSpPr txBox="1"/>
          <p:nvPr/>
        </p:nvSpPr>
        <p:spPr>
          <a:xfrm>
            <a:off x="323848" y="1157498"/>
            <a:ext cx="17602200" cy="38265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1000"/>
              </a:spcAft>
            </a:pPr>
            <a:r>
              <a:rPr lang="fa-IR" sz="3600" dirty="0">
                <a:solidFill>
                  <a:srgbClr val="00B0F0"/>
                </a:solidFill>
                <a:latin typeface="Calibri" panose="020F0502020204030204" pitchFamily="34" charset="0"/>
                <a:ea typeface="Calibri" panose="020F0502020204030204" pitchFamily="34" charset="0"/>
                <a:cs typeface="2  Homa" panose="00000400000000000000" pitchFamily="2" charset="-78"/>
              </a:rPr>
              <a:t>زیرتیتر </a:t>
            </a:r>
            <a:r>
              <a:rPr lang="fa-IR" sz="28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بعد از تیر اصلی و در زیر آن با حروفی کوچک تر از تیر اصلی نوشته می شود. زیرتیتر می تواند مکمل تیتر اصلی و روتیتر یا مستقل از آنها باشد.</a:t>
            </a: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مثال: روتیتر: تغییرات جوی در ایران</a:t>
            </a: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تیتر اصلی: برف و باران نیمه شمالی کشور را فرا گرفت</a:t>
            </a:r>
          </a:p>
          <a:p>
            <a:pPr algn="just" rtl="1">
              <a:lnSpc>
                <a:spcPct val="150000"/>
              </a:lnSpc>
              <a:spcAft>
                <a:spcPts val="1000"/>
              </a:spcAft>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زیرتیتر: عبور و مرور در جاده های کوهستانی به سختی صورت می گیرد</a:t>
            </a:r>
            <a:endParaRPr lang="en-US" sz="2800" dirty="0">
              <a:solidFill>
                <a:schemeClr val="accent6">
                  <a:lumMod val="50000"/>
                </a:schemeClr>
              </a:solidFill>
              <a:effectLst/>
              <a:latin typeface="Calibri" panose="020F0502020204030204" pitchFamily="34" charset="0"/>
              <a:ea typeface="Calibri" panose="020F0502020204030204" pitchFamily="34" charset="0"/>
              <a:cs typeface="2  Homa" panose="00000400000000000000" pitchFamily="2" charset="-78"/>
            </a:endParaRPr>
          </a:p>
        </p:txBody>
      </p:sp>
      <p:sp>
        <p:nvSpPr>
          <p:cNvPr id="6" name="TextBox 5">
            <a:extLst>
              <a:ext uri="{FF2B5EF4-FFF2-40B4-BE49-F238E27FC236}">
                <a16:creationId xmlns:a16="http://schemas.microsoft.com/office/drawing/2014/main" id="{91779DE5-9F42-2273-E2ED-EB2AFABC985F}"/>
              </a:ext>
            </a:extLst>
          </p:cNvPr>
          <p:cNvSpPr txBox="1"/>
          <p:nvPr/>
        </p:nvSpPr>
        <p:spPr>
          <a:xfrm>
            <a:off x="323848" y="5278078"/>
            <a:ext cx="17602200" cy="15158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1000"/>
              </a:spcAft>
            </a:pPr>
            <a:r>
              <a:rPr lang="fa-IR" sz="3600" dirty="0">
                <a:solidFill>
                  <a:srgbClr val="00B0F0"/>
                </a:solidFill>
                <a:latin typeface="Calibri" panose="020F0502020204030204" pitchFamily="34" charset="0"/>
                <a:ea typeface="Calibri" panose="020F0502020204030204" pitchFamily="34" charset="0"/>
                <a:cs typeface="2  Homa" panose="00000400000000000000" pitchFamily="2" charset="-78"/>
              </a:rPr>
              <a:t>خلاصه تیتر یا سوتیتر </a:t>
            </a:r>
            <a:r>
              <a:rPr lang="fa-IR" sz="2800" dirty="0">
                <a:solidFill>
                  <a:schemeClr val="accent6">
                    <a:lumMod val="50000"/>
                  </a:schemeClr>
                </a:solidFill>
                <a:latin typeface="Calibri" panose="020F0502020204030204" pitchFamily="34" charset="0"/>
                <a:cs typeface="2  Homa" panose="00000400000000000000" pitchFamily="2" charset="-78"/>
              </a:rPr>
              <a:t>در برخی از خبرهای طولانی یا گزارش ها و مصاحبه های مفصل، می توان خلاصه ای از مطالب مهم را به صورت جمله های مستقل در میان خبر، با حروف درشت تر از متن در یک کادر درج کرد.</a:t>
            </a:r>
          </a:p>
        </p:txBody>
      </p:sp>
      <p:sp>
        <p:nvSpPr>
          <p:cNvPr id="7" name="TextBox 6">
            <a:extLst>
              <a:ext uri="{FF2B5EF4-FFF2-40B4-BE49-F238E27FC236}">
                <a16:creationId xmlns:a16="http://schemas.microsoft.com/office/drawing/2014/main" id="{6CE9C313-A595-B5E6-50D4-86713EFAE6AC}"/>
              </a:ext>
            </a:extLst>
          </p:cNvPr>
          <p:cNvSpPr txBox="1"/>
          <p:nvPr/>
        </p:nvSpPr>
        <p:spPr>
          <a:xfrm>
            <a:off x="342898" y="7087898"/>
            <a:ext cx="17602200" cy="15158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1000"/>
              </a:spcAft>
            </a:pPr>
            <a:r>
              <a:rPr lang="fa-IR" sz="3600" dirty="0">
                <a:solidFill>
                  <a:srgbClr val="00B0F0"/>
                </a:solidFill>
                <a:latin typeface="Calibri" panose="020F0502020204030204" pitchFamily="34" charset="0"/>
                <a:ea typeface="Calibri" panose="020F0502020204030204" pitchFamily="34" charset="0"/>
                <a:cs typeface="2  Homa" panose="00000400000000000000" pitchFamily="2" charset="-78"/>
              </a:rPr>
              <a:t>میان تیتر </a:t>
            </a:r>
            <a:r>
              <a:rPr lang="fa-IR" sz="2800" dirty="0">
                <a:solidFill>
                  <a:schemeClr val="accent6">
                    <a:lumMod val="50000"/>
                  </a:schemeClr>
                </a:solidFill>
                <a:latin typeface="Calibri" panose="020F0502020204030204" pitchFamily="34" charset="0"/>
                <a:cs typeface="2  Homa" panose="00000400000000000000" pitchFamily="2" charset="-78"/>
              </a:rPr>
              <a:t>معمولا چند کلمه یا عبارتی کوتاه است که در میان خبرهای طولانی و خبرهای تلفیقی یا گزارش ها مورد استفاده قرار می گیرد تا بخش های مختلف خبر را از هم تفکیک کند.</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6" name="AutoShape 6" descr="اعزام تیم‌های درمانی توسط اورژانس هوایی به مناطق سیل‌زده"/>
          <p:cNvSpPr>
            <a:spLocks noChangeAspect="1" noChangeArrowheads="1"/>
          </p:cNvSpPr>
          <p:nvPr/>
        </p:nvSpPr>
        <p:spPr bwMode="auto">
          <a:xfrm>
            <a:off x="38100" y="-1068388"/>
            <a:ext cx="2857500"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2" name="Freeform 4">
            <a:extLst>
              <a:ext uri="{FF2B5EF4-FFF2-40B4-BE49-F238E27FC236}">
                <a16:creationId xmlns:a16="http://schemas.microsoft.com/office/drawing/2014/main" id="{6230C402-7DC1-86EB-7AEE-030C50399FCD}"/>
              </a:ext>
            </a:extLst>
          </p:cNvPr>
          <p:cNvSpPr/>
          <p:nvPr/>
        </p:nvSpPr>
        <p:spPr>
          <a:xfrm>
            <a:off x="16961237" y="-1038371"/>
            <a:ext cx="2461513" cy="2461513"/>
          </a:xfrm>
          <a:custGeom>
            <a:avLst/>
            <a:gdLst/>
            <a:ahLst/>
            <a:cxnLst/>
            <a:rect l="l" t="t" r="r" b="b"/>
            <a:pathLst>
              <a:path w="2461513" h="2461513">
                <a:moveTo>
                  <a:pt x="0" y="0"/>
                </a:moveTo>
                <a:lnTo>
                  <a:pt x="2461512" y="0"/>
                </a:lnTo>
                <a:lnTo>
                  <a:pt x="2461512" y="2461512"/>
                </a:lnTo>
                <a:lnTo>
                  <a:pt x="0" y="24615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5">
            <a:extLst>
              <a:ext uri="{FF2B5EF4-FFF2-40B4-BE49-F238E27FC236}">
                <a16:creationId xmlns:a16="http://schemas.microsoft.com/office/drawing/2014/main" id="{E558BF94-974F-BC90-AAD7-5F28A8ADFCFA}"/>
              </a:ext>
            </a:extLst>
          </p:cNvPr>
          <p:cNvSpPr/>
          <p:nvPr/>
        </p:nvSpPr>
        <p:spPr>
          <a:xfrm>
            <a:off x="-1371600" y="8039100"/>
            <a:ext cx="3583898" cy="3583898"/>
          </a:xfrm>
          <a:custGeom>
            <a:avLst/>
            <a:gdLst/>
            <a:ahLst/>
            <a:cxnLst/>
            <a:rect l="l" t="t" r="r" b="b"/>
            <a:pathLst>
              <a:path w="3583898" h="3583898">
                <a:moveTo>
                  <a:pt x="0" y="0"/>
                </a:moveTo>
                <a:lnTo>
                  <a:pt x="3583898" y="0"/>
                </a:lnTo>
                <a:lnTo>
                  <a:pt x="3583898" y="3583898"/>
                </a:lnTo>
                <a:lnTo>
                  <a:pt x="0" y="3583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6">
            <a:extLst>
              <a:ext uri="{FF2B5EF4-FFF2-40B4-BE49-F238E27FC236}">
                <a16:creationId xmlns:a16="http://schemas.microsoft.com/office/drawing/2014/main" id="{2DB57EA4-F4BB-F8D5-1E3F-72110C2D9F8C}"/>
              </a:ext>
            </a:extLst>
          </p:cNvPr>
          <p:cNvSpPr/>
          <p:nvPr/>
        </p:nvSpPr>
        <p:spPr>
          <a:xfrm>
            <a:off x="-19050" y="0"/>
            <a:ext cx="1148879" cy="1148879"/>
          </a:xfrm>
          <a:custGeom>
            <a:avLst/>
            <a:gdLst/>
            <a:ahLst/>
            <a:cxnLst/>
            <a:rect l="l" t="t" r="r" b="b"/>
            <a:pathLst>
              <a:path w="1148879" h="1148879">
                <a:moveTo>
                  <a:pt x="0" y="0"/>
                </a:moveTo>
                <a:lnTo>
                  <a:pt x="1148879" y="0"/>
                </a:lnTo>
                <a:lnTo>
                  <a:pt x="1148879" y="1148878"/>
                </a:lnTo>
                <a:lnTo>
                  <a:pt x="0" y="11488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AutoShape 8">
            <a:extLst>
              <a:ext uri="{FF2B5EF4-FFF2-40B4-BE49-F238E27FC236}">
                <a16:creationId xmlns:a16="http://schemas.microsoft.com/office/drawing/2014/main" id="{7113BF47-0D4C-A0C2-C990-A685AA446E01}"/>
              </a:ext>
            </a:extLst>
          </p:cNvPr>
          <p:cNvSpPr/>
          <p:nvPr/>
        </p:nvSpPr>
        <p:spPr>
          <a:xfrm rot="3078">
            <a:off x="9601198" y="9872663"/>
            <a:ext cx="10638235" cy="0"/>
          </a:xfrm>
          <a:prstGeom prst="line">
            <a:avLst/>
          </a:prstGeom>
          <a:ln w="19050" cap="rnd">
            <a:solidFill>
              <a:srgbClr val="FFFFFF"/>
            </a:solidFill>
            <a:prstDash val="solid"/>
            <a:headEnd type="none" w="sm" len="sm"/>
            <a:tailEnd type="none" w="sm" len="sm"/>
          </a:ln>
        </p:spPr>
      </p:sp>
      <p:sp>
        <p:nvSpPr>
          <p:cNvPr id="11" name="Freeform 10">
            <a:extLst>
              <a:ext uri="{FF2B5EF4-FFF2-40B4-BE49-F238E27FC236}">
                <a16:creationId xmlns:a16="http://schemas.microsoft.com/office/drawing/2014/main" id="{62575B3A-A665-299D-9F04-3CF1FB0FA03B}"/>
              </a:ext>
            </a:extLst>
          </p:cNvPr>
          <p:cNvSpPr/>
          <p:nvPr/>
        </p:nvSpPr>
        <p:spPr>
          <a:xfrm>
            <a:off x="10806509" y="9706256"/>
            <a:ext cx="1293157" cy="323289"/>
          </a:xfrm>
          <a:custGeom>
            <a:avLst/>
            <a:gdLst/>
            <a:ahLst/>
            <a:cxnLst/>
            <a:rect l="l" t="t" r="r" b="b"/>
            <a:pathLst>
              <a:path w="1293157" h="323289">
                <a:moveTo>
                  <a:pt x="0" y="0"/>
                </a:moveTo>
                <a:lnTo>
                  <a:pt x="1293157" y="0"/>
                </a:lnTo>
                <a:lnTo>
                  <a:pt x="1293157" y="323289"/>
                </a:lnTo>
                <a:lnTo>
                  <a:pt x="0" y="3232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Rectangle 15">
            <a:extLst>
              <a:ext uri="{FF2B5EF4-FFF2-40B4-BE49-F238E27FC236}">
                <a16:creationId xmlns:a16="http://schemas.microsoft.com/office/drawing/2014/main" id="{B21E5018-F8B9-E9B0-A762-5A1BB48CB477}"/>
              </a:ext>
            </a:extLst>
          </p:cNvPr>
          <p:cNvSpPr/>
          <p:nvPr/>
        </p:nvSpPr>
        <p:spPr>
          <a:xfrm>
            <a:off x="11391900" y="1547708"/>
            <a:ext cx="5867400" cy="719158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07000"/>
              </a:lnSpc>
              <a:spcAft>
                <a:spcPts val="800"/>
              </a:spcAft>
            </a:pPr>
            <a:r>
              <a:rPr lang="fa-IR" sz="3200" b="1" dirty="0">
                <a:latin typeface="Calibri" panose="020F0502020204030204" pitchFamily="34" charset="0"/>
                <a:ea typeface="Calibri" panose="020F0502020204030204" pitchFamily="34" charset="0"/>
                <a:cs typeface="B Titr" panose="00000700000000000000" pitchFamily="2" charset="-78"/>
              </a:rPr>
              <a:t>12 درصد مردان و 5 درصد زنان در طول زندگی به سنگ کلیه مبتلا می شوند</a:t>
            </a:r>
          </a:p>
          <a:p>
            <a:pPr algn="just" rtl="1">
              <a:lnSpc>
                <a:spcPct val="107000"/>
              </a:lnSpc>
              <a:spcAft>
                <a:spcPts val="800"/>
              </a:spcAft>
            </a:pPr>
            <a:r>
              <a:rPr lang="fa-IR" sz="2400" b="1" dirty="0">
                <a:solidFill>
                  <a:srgbClr val="FF0000"/>
                </a:solidFill>
                <a:latin typeface="Calibri" panose="020F0502020204030204" pitchFamily="34" charset="0"/>
                <a:ea typeface="Calibri" panose="020F0502020204030204" pitchFamily="34" charset="0"/>
                <a:cs typeface="B Titr" panose="00000700000000000000" pitchFamily="2" charset="-78"/>
              </a:rPr>
              <a:t>عفونت های مزمن ادراری مخصوصا در خانمها می توانند مستعد کننده به سنگ باشد</a:t>
            </a:r>
          </a:p>
          <a:p>
            <a:pPr algn="just" rtl="1">
              <a:lnSpc>
                <a:spcPct val="107000"/>
              </a:lnSpc>
              <a:spcAft>
                <a:spcPts val="800"/>
              </a:spcAft>
            </a:pPr>
            <a:r>
              <a:rPr lang="fa-IR" sz="2400" b="1" dirty="0">
                <a:latin typeface="Calibri" panose="020F0502020204030204" pitchFamily="34" charset="0"/>
                <a:ea typeface="Calibri" panose="020F0502020204030204" pitchFamily="34" charset="0"/>
                <a:cs typeface="B Titr" panose="00000700000000000000" pitchFamily="2" charset="-78"/>
              </a:rPr>
              <a:t> </a:t>
            </a:r>
            <a:r>
              <a:rPr lang="en-US" sz="2400" b="1" dirty="0">
                <a:latin typeface="Calibri" panose="020F0502020204030204" pitchFamily="34" charset="0"/>
                <a:ea typeface="Calibri" panose="020F0502020204030204" pitchFamily="34" charset="0"/>
                <a:cs typeface="B Titr" panose="00000700000000000000" pitchFamily="2" charset="-78"/>
              </a:rPr>
              <a:t>     </a:t>
            </a: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Lotus" panose="00000400000000000000" pitchFamily="2" charset="-78"/>
              </a:rPr>
              <a:t>فوق تخصص کلیه دانشگاه علوم پزشکی هرمزگان گفت: بیماری سنگ کلیه، </a:t>
            </a:r>
            <a:r>
              <a:rPr lang="en-US" sz="2400" dirty="0">
                <a:latin typeface="Calibri" panose="020F0502020204030204" pitchFamily="34" charset="0"/>
                <a:ea typeface="Calibri" panose="020F0502020204030204" pitchFamily="34" charset="0"/>
                <a:cs typeface="B Lotus" panose="00000400000000000000" pitchFamily="2" charset="-78"/>
              </a:rPr>
              <a:t>(</a:t>
            </a:r>
            <a:r>
              <a:rPr lang="en-US" sz="2400" dirty="0" err="1">
                <a:latin typeface="Calibri" panose="020F0502020204030204" pitchFamily="34" charset="0"/>
                <a:ea typeface="Calibri" panose="020F0502020204030204" pitchFamily="34" charset="0"/>
                <a:cs typeface="B Lotus" panose="00000400000000000000" pitchFamily="2" charset="-78"/>
              </a:rPr>
              <a:t>urolithiasis</a:t>
            </a:r>
            <a:r>
              <a:rPr lang="en-US" sz="2400" dirty="0">
                <a:latin typeface="Calibri" panose="020F0502020204030204" pitchFamily="34" charset="0"/>
                <a:ea typeface="Calibri" panose="020F0502020204030204" pitchFamily="34" charset="0"/>
                <a:cs typeface="B Lotus" panose="00000400000000000000" pitchFamily="2" charset="-78"/>
              </a:rPr>
              <a:t>) </a:t>
            </a:r>
            <a:r>
              <a:rPr lang="fa-IR" sz="2400" dirty="0">
                <a:latin typeface="Calibri" panose="020F0502020204030204" pitchFamily="34" charset="0"/>
                <a:ea typeface="Calibri" panose="020F0502020204030204" pitchFamily="34" charset="0"/>
                <a:cs typeface="B Lotus" panose="00000400000000000000" pitchFamily="2" charset="-78"/>
              </a:rPr>
              <a:t> به تجمع املاح نمک و مواد معدنی گفته می‌شود که می‌تواند در یک یا هر دو کلیه ایجاد شود</a:t>
            </a:r>
            <a:r>
              <a:rPr lang="en-US" sz="2400" dirty="0">
                <a:latin typeface="Calibri" panose="020F0502020204030204" pitchFamily="34" charset="0"/>
                <a:ea typeface="Calibri" panose="020F0502020204030204" pitchFamily="34" charset="0"/>
                <a:cs typeface="B Lotus" panose="00000400000000000000" pitchFamily="2" charset="-78"/>
              </a:rPr>
              <a:t>.</a:t>
            </a: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Lotus" panose="00000400000000000000" pitchFamily="2" charset="-78"/>
              </a:rPr>
              <a:t>دکتر مومنی افزود: حدود 12 درصد مردان و 5 درصد زنان در طول زندگی به این بیماری مبتلا می شوند شایع ترین آنها سنگ های کلسیمی هستند که حدود 80-85 درصد سنگ ها را تشکیل می دهند</a:t>
            </a:r>
            <a:r>
              <a:rPr lang="en-US" sz="2400" dirty="0">
                <a:latin typeface="Calibri" panose="020F0502020204030204" pitchFamily="34" charset="0"/>
                <a:ea typeface="Calibri" panose="020F0502020204030204" pitchFamily="34" charset="0"/>
                <a:cs typeface="B Lotus" panose="00000400000000000000" pitchFamily="2" charset="-78"/>
              </a:rPr>
              <a:t>.</a:t>
            </a:r>
          </a:p>
          <a:p>
            <a:pPr algn="just" rtl="1">
              <a:lnSpc>
                <a:spcPct val="107000"/>
              </a:lnSpc>
              <a:spcAft>
                <a:spcPts val="800"/>
              </a:spcAft>
            </a:pPr>
            <a:r>
              <a:rPr lang="fa-IR" sz="2400" dirty="0">
                <a:latin typeface="Calibri" panose="020F0502020204030204" pitchFamily="34" charset="0"/>
                <a:ea typeface="Calibri" panose="020F0502020204030204" pitchFamily="34" charset="0"/>
                <a:cs typeface="B Lotus" panose="00000400000000000000" pitchFamily="2" charset="-78"/>
              </a:rPr>
              <a:t>دکتر مومنی تصریح کرد: عفونت های مزمن ادراری می توانند مستعد کننده به سنگ باشد مخصوصا در خانم ها که این مسئله خیلی مهم است </a:t>
            </a:r>
            <a:r>
              <a:rPr lang="fa-IR" sz="2400" dirty="0">
                <a:latin typeface="Calibri" panose="020F0502020204030204" pitchFamily="34" charset="0"/>
                <a:ea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68E6083-243A-92D4-1389-759353F25458}"/>
              </a:ext>
            </a:extLst>
          </p:cNvPr>
          <p:cNvSpPr/>
          <p:nvPr/>
        </p:nvSpPr>
        <p:spPr>
          <a:xfrm>
            <a:off x="1442311" y="1034683"/>
            <a:ext cx="9144000" cy="8217634"/>
          </a:xfrm>
          <a:prstGeom prst="rect">
            <a:avLst/>
          </a:prstGeom>
        </p:spPr>
        <p:style>
          <a:lnRef idx="2">
            <a:schemeClr val="accent2"/>
          </a:lnRef>
          <a:fillRef idx="1">
            <a:schemeClr val="lt1"/>
          </a:fillRef>
          <a:effectRef idx="0">
            <a:schemeClr val="accent2"/>
          </a:effectRef>
          <a:fontRef idx="minor">
            <a:schemeClr val="dk1"/>
          </a:fontRef>
        </p:style>
        <p:txBody>
          <a:bodyPr wrap="square" numCol="3" spcCol="288000" rtlCol="1">
            <a:spAutoFit/>
          </a:bodyPr>
          <a:lstStyle/>
          <a:p>
            <a:pPr lvl="0" algn="just" rtl="1" eaLnBrk="0" fontAlgn="base" hangingPunct="0">
              <a:spcBef>
                <a:spcPct val="0"/>
              </a:spcBef>
              <a:spcAft>
                <a:spcPct val="0"/>
              </a:spcAft>
            </a:pPr>
            <a:r>
              <a:rPr lang="ar-SA" altLang="fa-IR" dirty="0">
                <a:solidFill>
                  <a:srgbClr val="242424"/>
                </a:solidFill>
                <a:latin typeface="vazir"/>
                <a:cs typeface="B Lotus" panose="00000400000000000000" pitchFamily="2" charset="-78"/>
              </a:rPr>
              <a:t>رئیس سازمان اورژانس کشور</a:t>
            </a:r>
            <a:r>
              <a:rPr lang="fa-IR" altLang="fa-IR" dirty="0">
                <a:solidFill>
                  <a:srgbClr val="242424"/>
                </a:solidFill>
                <a:latin typeface="vazir"/>
                <a:cs typeface="B Lotus" panose="00000400000000000000" pitchFamily="2" charset="-78"/>
              </a:rPr>
              <a:t>:</a:t>
            </a:r>
            <a:endParaRPr lang="fa-IR" altLang="fa-IR" b="1" dirty="0">
              <a:solidFill>
                <a:srgbClr val="242424"/>
              </a:solidFill>
              <a:latin typeface="vazir-bold"/>
              <a:cs typeface="B Titr" panose="00000700000000000000" pitchFamily="2" charset="-78"/>
            </a:endParaRPr>
          </a:p>
          <a:p>
            <a:pPr lvl="0" algn="just" rtl="1" eaLnBrk="0" fontAlgn="base" hangingPunct="0">
              <a:spcBef>
                <a:spcPct val="0"/>
              </a:spcBef>
              <a:spcAft>
                <a:spcPct val="0"/>
              </a:spcAft>
            </a:pPr>
            <a:r>
              <a:rPr lang="ar-SA" altLang="fa-IR" sz="3200" b="1" dirty="0">
                <a:solidFill>
                  <a:srgbClr val="242424"/>
                </a:solidFill>
                <a:latin typeface="vazir-bold"/>
                <a:cs typeface="B Titr" panose="00000700000000000000" pitchFamily="2" charset="-78"/>
              </a:rPr>
              <a:t>اعزام تیم‌های درمانی توسط اورژانس هوایی به مناطق سیل‌زده</a:t>
            </a:r>
            <a:endParaRPr lang="fa-IR" altLang="fa-IR" sz="3200" b="1" dirty="0">
              <a:solidFill>
                <a:srgbClr val="242424"/>
              </a:solidFill>
              <a:latin typeface="vazir-bold"/>
              <a:cs typeface="B Titr" panose="00000700000000000000" pitchFamily="2" charset="-78"/>
            </a:endParaRPr>
          </a:p>
          <a:p>
            <a:pPr lvl="0" algn="just" rtl="1" eaLnBrk="0" fontAlgn="base" hangingPunct="0">
              <a:spcBef>
                <a:spcPct val="0"/>
              </a:spcBef>
              <a:spcAft>
                <a:spcPct val="0"/>
              </a:spcAft>
            </a:pPr>
            <a:r>
              <a:rPr lang="ar-SA" altLang="fa-IR" dirty="0">
                <a:solidFill>
                  <a:srgbClr val="242424"/>
                </a:solidFill>
                <a:latin typeface="vazir"/>
                <a:cs typeface="B Lotus" panose="00000400000000000000" pitchFamily="2" charset="-78"/>
              </a:rPr>
              <a:t>رئیس سازمان اورژانس کشور از اعزام تیم‌های بهداشتی و درمانی توسط اورژانس هوایی به مناطق سیل‌زده استان سیستان و بلوچستان خبر داد</a:t>
            </a:r>
            <a:r>
              <a:rPr lang="fa-IR" altLang="fa-IR" dirty="0">
                <a:solidFill>
                  <a:srgbClr val="242424"/>
                </a:solidFill>
                <a:latin typeface="vazir"/>
                <a:cs typeface="B Lotus" panose="00000400000000000000" pitchFamily="2" charset="-78"/>
              </a:rPr>
              <a:t>.</a:t>
            </a:r>
            <a:endParaRPr lang="fa-IR" altLang="fa-IR" b="1" dirty="0">
              <a:solidFill>
                <a:srgbClr val="242424"/>
              </a:solidFill>
              <a:latin typeface="vazir"/>
              <a:cs typeface="B Lotus" panose="00000400000000000000" pitchFamily="2" charset="-78"/>
            </a:endParaRPr>
          </a:p>
          <a:p>
            <a:pPr lvl="0" algn="just" rtl="1" eaLnBrk="0" fontAlgn="base" hangingPunct="0">
              <a:spcBef>
                <a:spcPct val="0"/>
              </a:spcBef>
              <a:spcAft>
                <a:spcPct val="0"/>
              </a:spcAft>
            </a:pPr>
            <a:r>
              <a:rPr lang="ar-SA" altLang="fa-IR" dirty="0">
                <a:solidFill>
                  <a:srgbClr val="000000"/>
                </a:solidFill>
                <a:latin typeface="Vazir-light"/>
                <a:cs typeface="B Lotus" panose="00000400000000000000" pitchFamily="2" charset="-78"/>
              </a:rPr>
              <a:t>کولیوند، رئیس</a:t>
            </a:r>
            <a:r>
              <a:rPr lang="fa-IR" altLang="fa-IR" dirty="0">
                <a:solidFill>
                  <a:srgbClr val="000000"/>
                </a:solidFill>
                <a:latin typeface="Vazir-light"/>
                <a:cs typeface="B Lotus" panose="00000400000000000000" pitchFamily="2" charset="-78"/>
              </a:rPr>
              <a:t> </a:t>
            </a:r>
            <a:r>
              <a:rPr lang="ar-SA" altLang="fa-IR" dirty="0">
                <a:solidFill>
                  <a:srgbClr val="000000"/>
                </a:solidFill>
                <a:latin typeface="Vazir-light"/>
                <a:cs typeface="B Lotus" panose="00000400000000000000" pitchFamily="2" charset="-78"/>
              </a:rPr>
              <a:t>سازمان</a:t>
            </a:r>
            <a:r>
              <a:rPr lang="fa-IR" altLang="fa-IR" b="1" dirty="0">
                <a:solidFill>
                  <a:srgbClr val="000000"/>
                </a:solidFill>
                <a:latin typeface="Vazir-light"/>
                <a:cs typeface="B Lotus" panose="00000400000000000000" pitchFamily="2" charset="-78"/>
              </a:rPr>
              <a:t> </a:t>
            </a:r>
            <a:r>
              <a:rPr lang="ar-SA" altLang="fa-IR" b="1" dirty="0">
                <a:solidFill>
                  <a:srgbClr val="000000"/>
                </a:solidFill>
                <a:latin typeface="Vazir-light"/>
                <a:cs typeface="B Lotus" panose="00000400000000000000" pitchFamily="2" charset="-78"/>
              </a:rPr>
              <a:t>اورژانس</a:t>
            </a:r>
            <a:r>
              <a:rPr lang="fa-IR" altLang="fa-IR" dirty="0">
                <a:solidFill>
                  <a:srgbClr val="000000"/>
                </a:solidFill>
                <a:latin typeface="Vazir-light"/>
                <a:cs typeface="B Lotus" panose="00000400000000000000" pitchFamily="2" charset="-78"/>
              </a:rPr>
              <a:t> </a:t>
            </a:r>
            <a:r>
              <a:rPr lang="ar-SA" altLang="fa-IR" dirty="0">
                <a:solidFill>
                  <a:srgbClr val="000000"/>
                </a:solidFill>
                <a:latin typeface="Vazir-light"/>
                <a:cs typeface="B Lotus" panose="00000400000000000000" pitchFamily="2" charset="-78"/>
              </a:rPr>
              <a:t>کشور  با اشاره به اقدامات حوزه سلامت در جنوب سیستان و بلوچستان، اظهار داشت: انتقال </a:t>
            </a:r>
            <a:r>
              <a:rPr lang="fa-IR" altLang="fa-IR" dirty="0">
                <a:solidFill>
                  <a:srgbClr val="000000"/>
                </a:solidFill>
                <a:latin typeface="Vazir-light"/>
                <a:cs typeface="B Lotus" panose="00000400000000000000" pitchFamily="2" charset="-78"/>
              </a:rPr>
              <a:t>۶۱</a:t>
            </a:r>
            <a:r>
              <a:rPr lang="ar-SA" altLang="fa-IR" dirty="0">
                <a:solidFill>
                  <a:srgbClr val="000000"/>
                </a:solidFill>
                <a:latin typeface="Vazir-light"/>
                <a:cs typeface="B Lotus" panose="00000400000000000000" pitchFamily="2" charset="-78"/>
              </a:rPr>
              <a:t> مادر باردار پرخطر از مناطق آسیب دیده به مراکز درمانی و بهداشتی و مناطق امن و اعزام </a:t>
            </a:r>
            <a:r>
              <a:rPr lang="fa-IR" altLang="fa-IR" dirty="0">
                <a:solidFill>
                  <a:srgbClr val="000000"/>
                </a:solidFill>
                <a:latin typeface="Vazir-light"/>
                <a:cs typeface="B Lotus" panose="00000400000000000000" pitchFamily="2" charset="-78"/>
              </a:rPr>
              <a:t>۱۷</a:t>
            </a:r>
            <a:r>
              <a:rPr lang="ar-SA" altLang="fa-IR" dirty="0">
                <a:solidFill>
                  <a:srgbClr val="000000"/>
                </a:solidFill>
                <a:latin typeface="Vazir-light"/>
                <a:cs typeface="B Lotus" panose="00000400000000000000" pitchFamily="2" charset="-78"/>
              </a:rPr>
              <a:t> مصدوم، بیمار و مادر باردار پرخطر از توسط</a:t>
            </a:r>
            <a:r>
              <a:rPr lang="fa-IR" altLang="fa-IR" dirty="0">
                <a:solidFill>
                  <a:srgbClr val="000000"/>
                </a:solidFill>
                <a:latin typeface="Vazir-light"/>
                <a:cs typeface="B Lotus" panose="00000400000000000000" pitchFamily="2" charset="-78"/>
              </a:rPr>
              <a:t> </a:t>
            </a:r>
            <a:r>
              <a:rPr lang="ar-SA" altLang="fa-IR" b="1" dirty="0">
                <a:solidFill>
                  <a:srgbClr val="000000"/>
                </a:solidFill>
                <a:latin typeface="Vazir-light"/>
                <a:cs typeface="B Lotus" panose="00000400000000000000" pitchFamily="2" charset="-78"/>
              </a:rPr>
              <a:t>اورژانس هوایی</a:t>
            </a:r>
            <a:r>
              <a:rPr lang="fa-IR" altLang="fa-IR" dirty="0">
                <a:solidFill>
                  <a:srgbClr val="000000"/>
                </a:solidFill>
                <a:latin typeface="Vazir-light"/>
                <a:cs typeface="B Lotus" panose="00000400000000000000" pitchFamily="2" charset="-78"/>
              </a:rPr>
              <a:t> </a:t>
            </a:r>
            <a:r>
              <a:rPr lang="ar-SA" altLang="fa-IR" dirty="0">
                <a:solidFill>
                  <a:srgbClr val="000000"/>
                </a:solidFill>
                <a:latin typeface="Vazir-light"/>
                <a:cs typeface="B Lotus" panose="00000400000000000000" pitchFamily="2" charset="-78"/>
              </a:rPr>
              <a:t>به مراکز درمانی صورت گرفته است</a:t>
            </a:r>
            <a:r>
              <a:rPr lang="fa-IR" altLang="fa-IR" dirty="0">
                <a:solidFill>
                  <a:srgbClr val="000000"/>
                </a:solidFill>
                <a:latin typeface="Vazir-light"/>
                <a:cs typeface="B Lotus" panose="00000400000000000000" pitchFamily="2" charset="-78"/>
              </a:rPr>
              <a:t>.</a:t>
            </a:r>
          </a:p>
          <a:p>
            <a:pPr lvl="0" algn="just" rtl="1" eaLnBrk="0" fontAlgn="base" hangingPunct="0">
              <a:spcBef>
                <a:spcPct val="0"/>
              </a:spcBef>
              <a:spcAft>
                <a:spcPct val="0"/>
              </a:spcAft>
            </a:pPr>
            <a:r>
              <a:rPr lang="ar-SA" altLang="fa-IR" dirty="0">
                <a:solidFill>
                  <a:srgbClr val="FF0000"/>
                </a:solidFill>
                <a:latin typeface="Vazir-light"/>
                <a:cs typeface="Sultan K Medium" pitchFamily="2" charset="-78"/>
              </a:rPr>
              <a:t>ویزیت </a:t>
            </a:r>
            <a:r>
              <a:rPr lang="fa-IR" altLang="fa-IR" dirty="0">
                <a:solidFill>
                  <a:srgbClr val="FF0000"/>
                </a:solidFill>
                <a:latin typeface="Vazir-light"/>
                <a:cs typeface="Sultan K Medium" pitchFamily="2" charset="-78"/>
              </a:rPr>
              <a:t>۴۵۰</a:t>
            </a:r>
            <a:r>
              <a:rPr lang="ar-SA" altLang="fa-IR" dirty="0">
                <a:solidFill>
                  <a:srgbClr val="FF0000"/>
                </a:solidFill>
                <a:latin typeface="Vazir-light"/>
                <a:cs typeface="Sultan K Medium" pitchFamily="2" charset="-78"/>
              </a:rPr>
              <a:t> بیمار توسط تیم‌های واکنش سریع اورژانس </a:t>
            </a:r>
            <a:endParaRPr lang="fa-IR" altLang="fa-IR" dirty="0">
              <a:solidFill>
                <a:srgbClr val="FF0000"/>
              </a:solidFill>
              <a:latin typeface="Vazir-light"/>
              <a:cs typeface="Sultan K Medium" pitchFamily="2" charset="-78"/>
            </a:endParaRPr>
          </a:p>
          <a:p>
            <a:pPr lvl="0" algn="just" rtl="1" eaLnBrk="0" fontAlgn="base" hangingPunct="0">
              <a:spcBef>
                <a:spcPct val="0"/>
              </a:spcBef>
              <a:spcAft>
                <a:spcPct val="0"/>
              </a:spcAft>
            </a:pPr>
            <a:r>
              <a:rPr lang="ar-SA" altLang="fa-IR" dirty="0">
                <a:solidFill>
                  <a:srgbClr val="000000"/>
                </a:solidFill>
                <a:latin typeface="Vazir-light"/>
                <a:cs typeface="B Lotus" panose="00000400000000000000" pitchFamily="2" charset="-78"/>
              </a:rPr>
              <a:t>سازمان</a:t>
            </a:r>
            <a:r>
              <a:rPr lang="fa-IR" altLang="fa-IR" b="1" dirty="0">
                <a:solidFill>
                  <a:srgbClr val="000000"/>
                </a:solidFill>
                <a:latin typeface="Vazir-light"/>
                <a:cs typeface="B Lotus" panose="00000400000000000000" pitchFamily="2" charset="-78"/>
              </a:rPr>
              <a:t> </a:t>
            </a:r>
            <a:r>
              <a:rPr lang="ar-SA" altLang="fa-IR" b="1" dirty="0">
                <a:solidFill>
                  <a:srgbClr val="000000"/>
                </a:solidFill>
                <a:latin typeface="Vazir-light"/>
                <a:cs typeface="B Lotus" panose="00000400000000000000" pitchFamily="2" charset="-78"/>
              </a:rPr>
              <a:t>اورژانس</a:t>
            </a:r>
            <a:r>
              <a:rPr lang="fa-IR" altLang="fa-IR" dirty="0">
                <a:solidFill>
                  <a:srgbClr val="000000"/>
                </a:solidFill>
                <a:latin typeface="Vazir-light"/>
                <a:cs typeface="B Lotus" panose="00000400000000000000" pitchFamily="2" charset="-78"/>
              </a:rPr>
              <a:t> </a:t>
            </a:r>
            <a:r>
              <a:rPr lang="ar-SA" altLang="fa-IR" dirty="0">
                <a:solidFill>
                  <a:srgbClr val="000000"/>
                </a:solidFill>
                <a:latin typeface="Vazir-light"/>
                <a:cs typeface="B Lotus" panose="00000400000000000000" pitchFamily="2" charset="-78"/>
              </a:rPr>
              <a:t>کشور  ادامه داد: فوت </a:t>
            </a:r>
            <a:r>
              <a:rPr lang="fa-IR" altLang="fa-IR" dirty="0">
                <a:solidFill>
                  <a:srgbClr val="000000"/>
                </a:solidFill>
                <a:latin typeface="Vazir-light"/>
                <a:cs typeface="B Lotus" panose="00000400000000000000" pitchFamily="2" charset="-78"/>
              </a:rPr>
              <a:t>۲</a:t>
            </a:r>
            <a:r>
              <a:rPr lang="ar-SA" altLang="fa-IR" dirty="0">
                <a:solidFill>
                  <a:srgbClr val="000000"/>
                </a:solidFill>
                <a:latin typeface="Vazir-light"/>
                <a:cs typeface="B Lotus" panose="00000400000000000000" pitchFamily="2" charset="-78"/>
              </a:rPr>
              <a:t> نفر شامل یک سرباز در اثر غرق شدگی در کنارک و یک زن بر اثر ریزش آور اتفاق افتاده است؛ ضمن اینکه ویزیت </a:t>
            </a:r>
            <a:r>
              <a:rPr lang="fa-IR" altLang="fa-IR" dirty="0">
                <a:solidFill>
                  <a:srgbClr val="000000"/>
                </a:solidFill>
                <a:latin typeface="Vazir-light"/>
                <a:cs typeface="B Lotus" panose="00000400000000000000" pitchFamily="2" charset="-78"/>
              </a:rPr>
              <a:t>۴۵۰</a:t>
            </a:r>
            <a:r>
              <a:rPr lang="ar-SA" altLang="fa-IR" dirty="0">
                <a:solidFill>
                  <a:srgbClr val="000000"/>
                </a:solidFill>
                <a:latin typeface="Vazir-light"/>
                <a:cs typeface="B Lotus" panose="00000400000000000000" pitchFamily="2" charset="-78"/>
              </a:rPr>
              <a:t> بیمار توسط تیم‌های واکنش سریع اورژانس در مناطق آسیب دیده انجام شده و </a:t>
            </a:r>
            <a:r>
              <a:rPr lang="fa-IR" altLang="fa-IR" dirty="0">
                <a:solidFill>
                  <a:srgbClr val="000000"/>
                </a:solidFill>
                <a:latin typeface="Vazir-light"/>
                <a:cs typeface="B Lotus" panose="00000400000000000000" pitchFamily="2" charset="-78"/>
              </a:rPr>
              <a:t>۳</a:t>
            </a:r>
            <a:r>
              <a:rPr lang="ar-SA" altLang="fa-IR" dirty="0">
                <a:solidFill>
                  <a:srgbClr val="000000"/>
                </a:solidFill>
                <a:latin typeface="Vazir-light"/>
                <a:cs typeface="B Lotus" panose="00000400000000000000" pitchFamily="2" charset="-78"/>
              </a:rPr>
              <a:t> فروند اورژانس هوایی و </a:t>
            </a:r>
            <a:r>
              <a:rPr lang="fa-IR" altLang="fa-IR" dirty="0">
                <a:solidFill>
                  <a:srgbClr val="000000"/>
                </a:solidFill>
                <a:latin typeface="Vazir-light"/>
                <a:cs typeface="B Lotus" panose="00000400000000000000" pitchFamily="2" charset="-78"/>
              </a:rPr>
              <a:t>۱۵</a:t>
            </a:r>
            <a:r>
              <a:rPr lang="ar-SA" altLang="fa-IR" dirty="0">
                <a:solidFill>
                  <a:srgbClr val="000000"/>
                </a:solidFill>
                <a:latin typeface="Vazir-light"/>
                <a:cs typeface="B Lotus" panose="00000400000000000000" pitchFamily="2" charset="-78"/>
              </a:rPr>
              <a:t> دستگاه آمبولانس نیز در این منطقه استقرار دارند</a:t>
            </a:r>
            <a:r>
              <a:rPr lang="fa-IR" altLang="fa-IR" dirty="0">
                <a:solidFill>
                  <a:srgbClr val="000000"/>
                </a:solidFill>
                <a:latin typeface="Vazir-light"/>
                <a:cs typeface="B Lotus" panose="00000400000000000000" pitchFamily="2" charset="-78"/>
              </a:rPr>
              <a:t>.</a:t>
            </a:r>
          </a:p>
          <a:p>
            <a:pPr lvl="0" algn="just" rtl="1" eaLnBrk="0" fontAlgn="base" hangingPunct="0">
              <a:spcBef>
                <a:spcPct val="0"/>
              </a:spcBef>
              <a:spcAft>
                <a:spcPct val="0"/>
              </a:spcAft>
            </a:pPr>
            <a:r>
              <a:rPr lang="ar-SA" altLang="fa-IR" dirty="0">
                <a:solidFill>
                  <a:srgbClr val="000000"/>
                </a:solidFill>
                <a:latin typeface="Vazir-light"/>
                <a:cs typeface="B Lotus" panose="00000400000000000000" pitchFamily="2" charset="-78"/>
              </a:rPr>
              <a:t>رئیس سازمان اورژانس کشور گفت: بنده به عنوان نماینده ویژه وزیر بهداشت در مناطق آسیب دیده جهت ارزیابی و رصد نحوه ارائه خدمات حوزه سلامت به آسیب دیدگان جنوب سیستان و بلوچستان حضور داشته‌ام</a:t>
            </a:r>
            <a:r>
              <a:rPr lang="fa-IR" altLang="fa-IR" dirty="0">
                <a:solidFill>
                  <a:srgbClr val="000000"/>
                </a:solidFill>
                <a:latin typeface="Vazir-light"/>
                <a:cs typeface="B Lotus" panose="00000400000000000000" pitchFamily="2" charset="-78"/>
              </a:rPr>
              <a:t>.</a:t>
            </a: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endParaRPr lang="fa-IR" altLang="fa-IR" dirty="0">
              <a:solidFill>
                <a:srgbClr val="000000"/>
              </a:solidFill>
              <a:latin typeface="Vazir-light"/>
              <a:cs typeface="B Lotus" panose="00000400000000000000" pitchFamily="2" charset="-78"/>
            </a:endParaRPr>
          </a:p>
          <a:p>
            <a:pPr lvl="0" algn="just" rtl="1" eaLnBrk="0" fontAlgn="base" hangingPunct="0">
              <a:spcBef>
                <a:spcPct val="0"/>
              </a:spcBef>
              <a:spcAft>
                <a:spcPct val="0"/>
              </a:spcAft>
            </a:pPr>
            <a:r>
              <a:rPr lang="ar-SA" altLang="fa-IR" dirty="0">
                <a:solidFill>
                  <a:srgbClr val="000000"/>
                </a:solidFill>
                <a:latin typeface="Vazir-light"/>
                <a:cs typeface="B Lotus" panose="00000400000000000000" pitchFamily="2" charset="-78"/>
              </a:rPr>
              <a:t>کولیوند اضافه کرد: تیم‌های درمانی و بهداشتی توسط اورژانس هوایی به مناق آسیب دیدهاعزام شده؛ ضمن اینکه بررسی منابع آب آشامیدنی و چاه‌های فاضلاب، آموزش چهره به چهره افراد آسیب دیده توسط تیم‌های بهداشتی، توزیع شیرخشک و دارو‌های مورد نیاز بیماران در مناطق آسیب دیده نیز انجام شده است</a:t>
            </a:r>
            <a:r>
              <a:rPr lang="fa-IR" altLang="fa-IR" dirty="0">
                <a:solidFill>
                  <a:srgbClr val="000000"/>
                </a:solidFill>
                <a:latin typeface="Vazir-light"/>
                <a:cs typeface="B Lotus" panose="00000400000000000000" pitchFamily="2" charset="-78"/>
              </a:rPr>
              <a:t>.</a:t>
            </a:r>
          </a:p>
          <a:p>
            <a:pPr lvl="0" algn="just" rtl="1" eaLnBrk="0" fontAlgn="base" hangingPunct="0">
              <a:spcBef>
                <a:spcPct val="0"/>
              </a:spcBef>
              <a:spcAft>
                <a:spcPct val="0"/>
              </a:spcAft>
            </a:pPr>
            <a:r>
              <a:rPr lang="ar-SA" altLang="fa-IR" dirty="0">
                <a:solidFill>
                  <a:srgbClr val="000000"/>
                </a:solidFill>
                <a:latin typeface="Vazir-light"/>
                <a:cs typeface="B Lotus" panose="00000400000000000000" pitchFamily="2" charset="-78"/>
              </a:rPr>
              <a:t>او از بازدید از مراکز اسکان اضطراری و بررسی مواد غذایی توزیع شده در مناطق آسیب دیده خبر داد و گفت: اعزام </a:t>
            </a:r>
            <a:r>
              <a:rPr lang="fa-IR" altLang="fa-IR" dirty="0">
                <a:solidFill>
                  <a:srgbClr val="000000"/>
                </a:solidFill>
                <a:latin typeface="Vazir-light"/>
                <a:cs typeface="B Lotus" panose="00000400000000000000" pitchFamily="2" charset="-78"/>
              </a:rPr>
              <a:t>۳</a:t>
            </a:r>
            <a:r>
              <a:rPr lang="ar-SA" altLang="fa-IR" dirty="0">
                <a:solidFill>
                  <a:srgbClr val="000000"/>
                </a:solidFill>
                <a:latin typeface="Vazir-light"/>
                <a:cs typeface="B Lotus" panose="00000400000000000000" pitchFamily="2" charset="-78"/>
              </a:rPr>
              <a:t> تیم بهداشتی (</a:t>
            </a:r>
            <a:r>
              <a:rPr lang="fa-IR" altLang="fa-IR" dirty="0">
                <a:solidFill>
                  <a:srgbClr val="000000"/>
                </a:solidFill>
                <a:latin typeface="Vazir-light"/>
                <a:cs typeface="B Lotus" panose="00000400000000000000" pitchFamily="2" charset="-78"/>
              </a:rPr>
              <a:t>۹</a:t>
            </a:r>
            <a:r>
              <a:rPr lang="ar-SA" altLang="fa-IR" dirty="0">
                <a:solidFill>
                  <a:srgbClr val="000000"/>
                </a:solidFill>
                <a:latin typeface="Vazir-light"/>
                <a:cs typeface="B Lotus" panose="00000400000000000000" pitchFamily="2" charset="-78"/>
              </a:rPr>
              <a:t> نفر) از دانشگاه کرمان به مناطق آسیب دیده، اعزام آمبولانس کمکدار از دانشگاه زاهدان، خودرو ارتباطات از دانشگاه زابل و اعزام اورژانس هوایی از دانشگاه گناباد به مناطق آسیب دیده و توزیع کلر </a:t>
            </a:r>
            <a:r>
              <a:rPr lang="fa-IR" altLang="fa-IR" dirty="0">
                <a:solidFill>
                  <a:srgbClr val="000000"/>
                </a:solidFill>
                <a:latin typeface="Vazir-light"/>
                <a:cs typeface="B Lotus" panose="00000400000000000000" pitchFamily="2" charset="-78"/>
              </a:rPr>
              <a:t>۱</a:t>
            </a:r>
            <a:r>
              <a:rPr lang="ar-SA" altLang="fa-IR" dirty="0">
                <a:solidFill>
                  <a:srgbClr val="000000"/>
                </a:solidFill>
                <a:latin typeface="Vazir-light"/>
                <a:cs typeface="B Lotus" panose="00000400000000000000" pitchFamily="2" charset="-78"/>
              </a:rPr>
              <a:t> درصد از طریق معاونت به سایر شهرستان‌ها قبل از بروز سیل؛ از جمله اقدامات انجام شده در این مناطق است</a:t>
            </a:r>
            <a:r>
              <a:rPr lang="fa-IR" altLang="fa-IR" dirty="0">
                <a:solidFill>
                  <a:srgbClr val="000000"/>
                </a:solidFill>
                <a:latin typeface="Vazir-light"/>
                <a:cs typeface="B Lotus" panose="00000400000000000000" pitchFamily="2" charset="-78"/>
              </a:rPr>
              <a:t>.</a:t>
            </a:r>
          </a:p>
        </p:txBody>
      </p:sp>
      <p:sp>
        <p:nvSpPr>
          <p:cNvPr id="18" name="Rectangle 17">
            <a:extLst>
              <a:ext uri="{FF2B5EF4-FFF2-40B4-BE49-F238E27FC236}">
                <a16:creationId xmlns:a16="http://schemas.microsoft.com/office/drawing/2014/main" id="{2B66B5DD-3E70-9669-F2B3-0EABF738C385}"/>
              </a:ext>
            </a:extLst>
          </p:cNvPr>
          <p:cNvSpPr/>
          <p:nvPr/>
        </p:nvSpPr>
        <p:spPr>
          <a:xfrm>
            <a:off x="4648200" y="4366379"/>
            <a:ext cx="2743200" cy="3139321"/>
          </a:xfrm>
          <a:prstGeom prst="rect">
            <a:avLst/>
          </a:prstGeom>
        </p:spPr>
        <p:txBody>
          <a:bodyPr wrap="square">
            <a:spAutoFit/>
          </a:bodyPr>
          <a:lstStyle/>
          <a:p>
            <a:pPr lvl="0" algn="just" rtl="1" eaLnBrk="0" fontAlgn="base" hangingPunct="0">
              <a:spcBef>
                <a:spcPct val="0"/>
              </a:spcBef>
              <a:spcAft>
                <a:spcPct val="0"/>
              </a:spcAft>
            </a:pPr>
            <a:r>
              <a:rPr lang="ar-SA" altLang="fa-IR" b="1" dirty="0">
                <a:solidFill>
                  <a:srgbClr val="242424"/>
                </a:solidFill>
                <a:latin typeface="vazir"/>
                <a:cs typeface="Sultan K Medium" pitchFamily="2" charset="-78"/>
              </a:rPr>
              <a:t>رئیس سازمان اورژانس کشور </a:t>
            </a:r>
            <a:r>
              <a:rPr lang="fa-IR" altLang="fa-IR" b="1" dirty="0">
                <a:solidFill>
                  <a:srgbClr val="242424"/>
                </a:solidFill>
                <a:latin typeface="vazir"/>
                <a:cs typeface="Sultan K Medium" pitchFamily="2" charset="-78"/>
              </a:rPr>
              <a:t>:</a:t>
            </a:r>
          </a:p>
          <a:p>
            <a:pPr lvl="0" algn="just" rtl="1" eaLnBrk="0" fontAlgn="base" hangingPunct="0">
              <a:spcBef>
                <a:spcPct val="0"/>
              </a:spcBef>
              <a:spcAft>
                <a:spcPct val="0"/>
              </a:spcAft>
            </a:pPr>
            <a:r>
              <a:rPr lang="ar-SA" altLang="fa-IR" b="1" dirty="0">
                <a:solidFill>
                  <a:srgbClr val="000000"/>
                </a:solidFill>
                <a:latin typeface="Vazir-light"/>
                <a:cs typeface="Sultan K Medium" pitchFamily="2" charset="-78"/>
              </a:rPr>
              <a:t>فوت </a:t>
            </a:r>
            <a:r>
              <a:rPr lang="fa-IR" altLang="fa-IR" b="1" dirty="0">
                <a:solidFill>
                  <a:srgbClr val="000000"/>
                </a:solidFill>
                <a:latin typeface="Vazir-light"/>
                <a:cs typeface="Sultan K Medium" pitchFamily="2" charset="-78"/>
              </a:rPr>
              <a:t>۲</a:t>
            </a:r>
            <a:r>
              <a:rPr lang="ar-SA" altLang="fa-IR" b="1" dirty="0">
                <a:solidFill>
                  <a:srgbClr val="000000"/>
                </a:solidFill>
                <a:latin typeface="Vazir-light"/>
                <a:cs typeface="Sultan K Medium" pitchFamily="2" charset="-78"/>
              </a:rPr>
              <a:t> نفر شامل یک سرباز در اثر غرق شدگی در کنارک و یک زن بر اثر ریزش آور اتفاق افتاده است؛ ضمن اینکه ویزیت </a:t>
            </a:r>
            <a:r>
              <a:rPr lang="fa-IR" altLang="fa-IR" b="1" dirty="0">
                <a:solidFill>
                  <a:srgbClr val="000000"/>
                </a:solidFill>
                <a:latin typeface="Vazir-light"/>
                <a:cs typeface="Sultan K Medium" pitchFamily="2" charset="-78"/>
              </a:rPr>
              <a:t>۴۵۰</a:t>
            </a:r>
            <a:r>
              <a:rPr lang="ar-SA" altLang="fa-IR" b="1" dirty="0">
                <a:solidFill>
                  <a:srgbClr val="000000"/>
                </a:solidFill>
                <a:latin typeface="Vazir-light"/>
                <a:cs typeface="Sultan K Medium" pitchFamily="2" charset="-78"/>
              </a:rPr>
              <a:t> بیمار توسط تیم‌های واکنش سریع اورژانس در مناطق آسیب دیده انجام شده و </a:t>
            </a:r>
            <a:r>
              <a:rPr lang="fa-IR" altLang="fa-IR" b="1" dirty="0">
                <a:solidFill>
                  <a:srgbClr val="000000"/>
                </a:solidFill>
                <a:latin typeface="Vazir-light"/>
                <a:cs typeface="Sultan K Medium" pitchFamily="2" charset="-78"/>
              </a:rPr>
              <a:t>۳</a:t>
            </a:r>
            <a:r>
              <a:rPr lang="ar-SA" altLang="fa-IR" b="1" dirty="0">
                <a:solidFill>
                  <a:srgbClr val="000000"/>
                </a:solidFill>
                <a:latin typeface="Vazir-light"/>
                <a:cs typeface="Sultan K Medium" pitchFamily="2" charset="-78"/>
              </a:rPr>
              <a:t> فروند اورژانس هوایی و </a:t>
            </a:r>
            <a:r>
              <a:rPr lang="fa-IR" altLang="fa-IR" b="1" dirty="0">
                <a:solidFill>
                  <a:srgbClr val="000000"/>
                </a:solidFill>
                <a:latin typeface="Vazir-light"/>
                <a:cs typeface="Sultan K Medium" pitchFamily="2" charset="-78"/>
              </a:rPr>
              <a:t>۱۵</a:t>
            </a:r>
            <a:r>
              <a:rPr lang="ar-SA" altLang="fa-IR" b="1" dirty="0">
                <a:solidFill>
                  <a:srgbClr val="000000"/>
                </a:solidFill>
                <a:latin typeface="Vazir-light"/>
                <a:cs typeface="Sultan K Medium" pitchFamily="2" charset="-78"/>
              </a:rPr>
              <a:t> دستگاه آمبولانس نیز در این منطقه استقرار دارند</a:t>
            </a:r>
            <a:r>
              <a:rPr lang="fa-IR" altLang="fa-IR" b="1" dirty="0">
                <a:solidFill>
                  <a:srgbClr val="000000"/>
                </a:solidFill>
                <a:latin typeface="Vazir-light"/>
                <a:cs typeface="Sultan K Medium" pitchFamily="2" charset="-78"/>
              </a:rPr>
              <a:t>.</a:t>
            </a:r>
          </a:p>
        </p:txBody>
      </p:sp>
      <p:cxnSp>
        <p:nvCxnSpPr>
          <p:cNvPr id="19" name="Straight Connector 18">
            <a:extLst>
              <a:ext uri="{FF2B5EF4-FFF2-40B4-BE49-F238E27FC236}">
                <a16:creationId xmlns:a16="http://schemas.microsoft.com/office/drawing/2014/main" id="{BB93CD8D-4501-D0E0-5391-13BEE13A6CAA}"/>
              </a:ext>
            </a:extLst>
          </p:cNvPr>
          <p:cNvCxnSpPr/>
          <p:nvPr/>
        </p:nvCxnSpPr>
        <p:spPr>
          <a:xfrm>
            <a:off x="5181600" y="4152900"/>
            <a:ext cx="1905000" cy="0"/>
          </a:xfrm>
          <a:prstGeom prst="line">
            <a:avLst/>
          </a:prstGeom>
          <a:ln w="60325"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7AC8D6-21E5-8A7E-F136-AF002E25F0F4}"/>
              </a:ext>
            </a:extLst>
          </p:cNvPr>
          <p:cNvCxnSpPr/>
          <p:nvPr/>
        </p:nvCxnSpPr>
        <p:spPr>
          <a:xfrm>
            <a:off x="5181600" y="7734300"/>
            <a:ext cx="1905000" cy="0"/>
          </a:xfrm>
          <a:prstGeom prst="line">
            <a:avLst/>
          </a:prstGeom>
          <a:ln w="60325" cmpd="thickThi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196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9851044" y="1526444"/>
            <a:ext cx="3674139" cy="0"/>
          </a:xfrm>
          <a:prstGeom prst="line">
            <a:avLst/>
          </a:prstGeom>
          <a:ln w="19050" cap="rnd">
            <a:solidFill>
              <a:srgbClr val="545454"/>
            </a:solidFill>
            <a:prstDash val="solid"/>
            <a:headEnd type="none" w="sm" len="sm"/>
            <a:tailEnd type="none" w="sm" len="sm"/>
          </a:ln>
        </p:spPr>
      </p:sp>
      <p:sp>
        <p:nvSpPr>
          <p:cNvPr id="3" name="AutoShape 3"/>
          <p:cNvSpPr/>
          <p:nvPr/>
        </p:nvSpPr>
        <p:spPr>
          <a:xfrm>
            <a:off x="0" y="1507394"/>
            <a:ext cx="3674139" cy="0"/>
          </a:xfrm>
          <a:prstGeom prst="line">
            <a:avLst/>
          </a:prstGeom>
          <a:ln w="19050" cap="rnd">
            <a:solidFill>
              <a:srgbClr val="545454"/>
            </a:solidFill>
            <a:prstDash val="solid"/>
            <a:headEnd type="none" w="sm" len="sm"/>
            <a:tailEnd type="none" w="sm" len="sm"/>
          </a:ln>
        </p:spPr>
      </p:sp>
      <p:grpSp>
        <p:nvGrpSpPr>
          <p:cNvPr id="4" name="Group 4"/>
          <p:cNvGrpSpPr/>
          <p:nvPr/>
        </p:nvGrpSpPr>
        <p:grpSpPr>
          <a:xfrm>
            <a:off x="13639800" y="-38101"/>
            <a:ext cx="7810796" cy="10401297"/>
            <a:chOff x="0" y="0"/>
            <a:chExt cx="11075217" cy="14254817"/>
          </a:xfrm>
        </p:grpSpPr>
        <p:pic>
          <p:nvPicPr>
            <p:cNvPr id="5" name="Picture 5"/>
            <p:cNvPicPr>
              <a:picLocks noChangeAspect="1"/>
            </p:cNvPicPr>
            <p:nvPr/>
          </p:nvPicPr>
          <p:blipFill>
            <a:blip r:embed="rId2"/>
            <a:srcRect l="24117" r="24117"/>
            <a:stretch>
              <a:fillRect/>
            </a:stretch>
          </p:blipFill>
          <p:spPr>
            <a:xfrm>
              <a:off x="0" y="0"/>
              <a:ext cx="11075217" cy="14254817"/>
            </a:xfrm>
            <a:prstGeom prst="rect">
              <a:avLst/>
            </a:prstGeom>
          </p:spPr>
        </p:pic>
      </p:grpSp>
      <p:sp>
        <p:nvSpPr>
          <p:cNvPr id="8" name="TextBox 7">
            <a:extLst>
              <a:ext uri="{FF2B5EF4-FFF2-40B4-BE49-F238E27FC236}">
                <a16:creationId xmlns:a16="http://schemas.microsoft.com/office/drawing/2014/main" id="{51BEC4DB-8E89-A0F8-D01A-C384DF5625DB}"/>
              </a:ext>
            </a:extLst>
          </p:cNvPr>
          <p:cNvSpPr txBox="1"/>
          <p:nvPr/>
        </p:nvSpPr>
        <p:spPr>
          <a:xfrm>
            <a:off x="228600" y="2324100"/>
            <a:ext cx="13106400" cy="7391767"/>
          </a:xfrm>
          <a:prstGeom prst="rect">
            <a:avLst/>
          </a:prstGeom>
          <a:noFill/>
        </p:spPr>
        <p:txBody>
          <a:bodyPr wrap="square">
            <a:spAutoFit/>
          </a:bodyPr>
          <a:lstStyle/>
          <a:p>
            <a:pPr algn="just" rtl="1">
              <a:lnSpc>
                <a:spcPct val="200000"/>
              </a:lnSpc>
              <a:spcAft>
                <a:spcPts val="1000"/>
              </a:spcAft>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واج بلایر (خبرنگار آمریکایی): </a:t>
            </a:r>
            <a:r>
              <a:rPr lang="fa-IR" sz="2800" dirty="0">
                <a:latin typeface="Calibri" panose="020F0502020204030204" pitchFamily="34" charset="0"/>
                <a:ea typeface="Calibri" panose="020F0502020204030204" pitchFamily="34" charset="0"/>
                <a:cs typeface="2  Homa" panose="00000400000000000000" pitchFamily="2" charset="-78"/>
              </a:rPr>
              <a:t>خبر هر موضوع جاری روز می باشد که به علت مورد توجه قرار گرفتن خوانندگان در مطبوعات منتشر می شود.</a:t>
            </a:r>
          </a:p>
          <a:p>
            <a:pPr algn="just" rtl="1">
              <a:lnSpc>
                <a:spcPct val="200000"/>
              </a:lnSpc>
              <a:spcAft>
                <a:spcPts val="1000"/>
              </a:spcAft>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روژه کلوس (استاد دانشگاه بروکسل): </a:t>
            </a:r>
            <a:r>
              <a:rPr lang="fa-IR" sz="2800" dirty="0">
                <a:latin typeface="Calibri" panose="020F0502020204030204" pitchFamily="34" charset="0"/>
                <a:ea typeface="Calibri" panose="020F0502020204030204" pitchFamily="34" charset="0"/>
                <a:cs typeface="2  Homa" panose="00000400000000000000" pitchFamily="2" charset="-78"/>
              </a:rPr>
              <a:t>خبر، نقل ساده و خالص وقایع جاری است.</a:t>
            </a:r>
          </a:p>
          <a:p>
            <a:pPr algn="just" rtl="1">
              <a:lnSpc>
                <a:spcPct val="200000"/>
              </a:lnSpc>
              <a:spcAft>
                <a:spcPts val="1000"/>
              </a:spcAft>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هارولد اوانس (سردبیر تایمز لندن): </a:t>
            </a:r>
            <a:r>
              <a:rPr lang="fa-IR" sz="2800" dirty="0">
                <a:latin typeface="Calibri" panose="020F0502020204030204" pitchFamily="34" charset="0"/>
                <a:ea typeface="Calibri" panose="020F0502020204030204" pitchFamily="34" charset="0"/>
                <a:cs typeface="2  Homa" panose="00000400000000000000" pitchFamily="2" charset="-78"/>
              </a:rPr>
              <a:t>خبر، خود مردم هستند.</a:t>
            </a:r>
          </a:p>
          <a:p>
            <a:pPr algn="just" rtl="1">
              <a:lnSpc>
                <a:spcPct val="200000"/>
              </a:lnSpc>
              <a:spcAft>
                <a:spcPts val="1000"/>
              </a:spcAft>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کمیسیون مک براید: </a:t>
            </a:r>
            <a:r>
              <a:rPr lang="fa-IR" sz="2800" dirty="0">
                <a:latin typeface="Calibri" panose="020F0502020204030204" pitchFamily="34" charset="0"/>
                <a:ea typeface="Calibri" panose="020F0502020204030204" pitchFamily="34" charset="0"/>
                <a:cs typeface="2  Homa" panose="00000400000000000000" pitchFamily="2" charset="-78"/>
              </a:rPr>
              <a:t>خبر، باید فورا پس از حادثه به جریان بیافتند، برای عموم جالب باشد، حاوی اطلاعات تازه باشد، خنثی نباشد و ادراکات فرهنگ جامعه خود را مطرح نماید.</a:t>
            </a:r>
          </a:p>
          <a:p>
            <a:pPr algn="just" rtl="1">
              <a:lnSpc>
                <a:spcPct val="200000"/>
              </a:lnSpc>
              <a:spcAft>
                <a:spcPts val="1000"/>
              </a:spcAft>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میچل وی چارنلی (استاد روزنامه نگاری آمریکایی): </a:t>
            </a:r>
            <a:r>
              <a:rPr lang="fa-IR" sz="2800" dirty="0">
                <a:latin typeface="Calibri" panose="020F0502020204030204" pitchFamily="34" charset="0"/>
                <a:ea typeface="Calibri" panose="020F0502020204030204" pitchFamily="34" charset="0"/>
                <a:cs typeface="2  Homa" panose="00000400000000000000" pitchFamily="2" charset="-78"/>
              </a:rPr>
              <a:t>خبر، گزارش مناسب و خلاصه دقیق یک رویداد است نه خود رویداد.</a:t>
            </a:r>
          </a:p>
        </p:txBody>
      </p:sp>
      <p:sp>
        <p:nvSpPr>
          <p:cNvPr id="9" name="TextBox 11">
            <a:extLst>
              <a:ext uri="{FF2B5EF4-FFF2-40B4-BE49-F238E27FC236}">
                <a16:creationId xmlns:a16="http://schemas.microsoft.com/office/drawing/2014/main" id="{991E130F-A012-C0C6-FF0A-37DAE064A65D}"/>
              </a:ext>
            </a:extLst>
          </p:cNvPr>
          <p:cNvSpPr txBox="1"/>
          <p:nvPr/>
        </p:nvSpPr>
        <p:spPr>
          <a:xfrm>
            <a:off x="3633257" y="167109"/>
            <a:ext cx="6068486" cy="1258037"/>
          </a:xfrm>
          <a:prstGeom prst="rect">
            <a:avLst/>
          </a:prstGeom>
        </p:spPr>
        <p:txBody>
          <a:bodyPr wrap="square" lIns="0" tIns="0" rIns="0" bIns="0" rtlCol="0" anchor="t">
            <a:spAutoFit/>
          </a:bodyPr>
          <a:lstStyle/>
          <a:p>
            <a:pPr algn="ctr" rtl="1">
              <a:lnSpc>
                <a:spcPts val="10199"/>
              </a:lnSpc>
            </a:pPr>
            <a:r>
              <a:rPr lang="fa-IR"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خبر چیست؟</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5087600" y="-130175"/>
            <a:ext cx="3822700" cy="10547350"/>
            <a:chOff x="0" y="0"/>
            <a:chExt cx="1565393" cy="2777903"/>
          </a:xfrm>
        </p:grpSpPr>
        <p:sp>
          <p:nvSpPr>
            <p:cNvPr id="3" name="Freeform 3"/>
            <p:cNvSpPr/>
            <p:nvPr/>
          </p:nvSpPr>
          <p:spPr>
            <a:xfrm>
              <a:off x="0" y="0"/>
              <a:ext cx="1565393" cy="2777903"/>
            </a:xfrm>
            <a:custGeom>
              <a:avLst/>
              <a:gdLst/>
              <a:ahLst/>
              <a:cxnLst/>
              <a:rect l="l" t="t" r="r" b="b"/>
              <a:pathLst>
                <a:path w="1565393" h="2777903">
                  <a:moveTo>
                    <a:pt x="66431" y="0"/>
                  </a:moveTo>
                  <a:lnTo>
                    <a:pt x="1498962" y="0"/>
                  </a:lnTo>
                  <a:cubicBezTo>
                    <a:pt x="1535651" y="0"/>
                    <a:pt x="1565393" y="29742"/>
                    <a:pt x="1565393" y="66431"/>
                  </a:cubicBezTo>
                  <a:lnTo>
                    <a:pt x="1565393" y="2711472"/>
                  </a:lnTo>
                  <a:cubicBezTo>
                    <a:pt x="1565393" y="2729091"/>
                    <a:pt x="1558394" y="2745988"/>
                    <a:pt x="1545935" y="2758446"/>
                  </a:cubicBezTo>
                  <a:cubicBezTo>
                    <a:pt x="1533477" y="2770904"/>
                    <a:pt x="1516580" y="2777903"/>
                    <a:pt x="1498962" y="2777903"/>
                  </a:cubicBezTo>
                  <a:lnTo>
                    <a:pt x="66431" y="2777903"/>
                  </a:lnTo>
                  <a:cubicBezTo>
                    <a:pt x="29742" y="2777903"/>
                    <a:pt x="0" y="2748161"/>
                    <a:pt x="0" y="2711472"/>
                  </a:cubicBezTo>
                  <a:lnTo>
                    <a:pt x="0" y="66431"/>
                  </a:lnTo>
                  <a:cubicBezTo>
                    <a:pt x="0" y="48812"/>
                    <a:pt x="6999" y="31915"/>
                    <a:pt x="19457" y="19457"/>
                  </a:cubicBezTo>
                  <a:cubicBezTo>
                    <a:pt x="31915" y="6999"/>
                    <a:pt x="48812" y="0"/>
                    <a:pt x="66431" y="0"/>
                  </a:cubicBezTo>
                  <a:close/>
                </a:path>
              </a:pathLst>
            </a:custGeom>
            <a:gradFill rotWithShape="1">
              <a:gsLst>
                <a:gs pos="0">
                  <a:srgbClr val="000000">
                    <a:alpha val="100000"/>
                  </a:srgbClr>
                </a:gs>
                <a:gs pos="100000">
                  <a:srgbClr val="3533C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13135711" y="2198913"/>
            <a:ext cx="5152289" cy="5132163"/>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4712" r="-24712"/>
              </a:stretch>
            </a:blipFill>
          </p:spPr>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sp>
        <p:nvSpPr>
          <p:cNvPr id="8" name="TextBox 7">
            <a:extLst>
              <a:ext uri="{FF2B5EF4-FFF2-40B4-BE49-F238E27FC236}">
                <a16:creationId xmlns:a16="http://schemas.microsoft.com/office/drawing/2014/main" id="{499DA1B8-EBA6-9A38-6E1F-F4E3551515C3}"/>
              </a:ext>
            </a:extLst>
          </p:cNvPr>
          <p:cNvSpPr txBox="1"/>
          <p:nvPr/>
        </p:nvSpPr>
        <p:spPr>
          <a:xfrm>
            <a:off x="357850" y="1943100"/>
            <a:ext cx="12759603" cy="3970318"/>
          </a:xfrm>
          <a:prstGeom prst="rect">
            <a:avLst/>
          </a:prstGeom>
          <a:noFill/>
        </p:spPr>
        <p:txBody>
          <a:bodyPr wrap="square">
            <a:spAutoFit/>
          </a:bodyPr>
          <a:lstStyle/>
          <a:p>
            <a:pPr algn="just" rtl="1">
              <a:lnSpc>
                <a:spcPct val="150000"/>
              </a:lnSpc>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برای نگارش تیتر خبر باید از واژه هایی استفاده کرد که بیشترین تاثیر را بر خواننده بگذارد. بنابراین بهتر است از کلماتی استفاده شود که اطلاعات و پیام را به بهترین شکل به مخاطب انتقال دهد. نباید در تیتر از کلمات بی روح و سست استفاده کرد. </a:t>
            </a:r>
          </a:p>
          <a:p>
            <a:pPr algn="just" rtl="1">
              <a:lnSpc>
                <a:spcPct val="150000"/>
              </a:lnSpc>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مثال: زلزله 1600 واحدی در بورس</a:t>
            </a:r>
          </a:p>
          <a:p>
            <a:pPr algn="just" rtl="1">
              <a:lnSpc>
                <a:spcPct val="150000"/>
              </a:lnSpc>
            </a:pPr>
            <a:r>
              <a:rPr lang="fa-IR" sz="2800" dirty="0">
                <a:solidFill>
                  <a:srgbClr val="0070C0"/>
                </a:solidFill>
                <a:latin typeface="Calibri" panose="020F0502020204030204" pitchFamily="34" charset="0"/>
                <a:cs typeface="2  Homa" panose="00000400000000000000" pitchFamily="2" charset="-78"/>
              </a:rPr>
              <a:t>              گام بلند اروپا برای گسترش روابط با ایران</a:t>
            </a:r>
          </a:p>
          <a:p>
            <a:pPr algn="just" rtl="1">
              <a:lnSpc>
                <a:spcPct val="150000"/>
              </a:lnSpc>
            </a:pPr>
            <a:r>
              <a:rPr lang="fa-IR" sz="2800" dirty="0">
                <a:cs typeface="B Homa" panose="00000400000000000000" pitchFamily="2" charset="-78"/>
              </a:rPr>
              <a:t>              گرمای شدید در هرمزگان چهار نفر را روانه بیمارستان کرد</a:t>
            </a:r>
            <a:endParaRPr lang="fa-IR" sz="4000" dirty="0">
              <a:solidFill>
                <a:srgbClr val="0070C0"/>
              </a:solidFill>
              <a:latin typeface="Calibri" panose="020F0502020204030204" pitchFamily="34" charset="0"/>
              <a:cs typeface="B Homa" panose="00000400000000000000" pitchFamily="2" charset="-78"/>
            </a:endParaRPr>
          </a:p>
        </p:txBody>
      </p:sp>
      <p:sp>
        <p:nvSpPr>
          <p:cNvPr id="9" name="TextBox 11">
            <a:extLst>
              <a:ext uri="{FF2B5EF4-FFF2-40B4-BE49-F238E27FC236}">
                <a16:creationId xmlns:a16="http://schemas.microsoft.com/office/drawing/2014/main" id="{C74B8E54-2BDC-336C-D309-D137C1F611B6}"/>
              </a:ext>
            </a:extLst>
          </p:cNvPr>
          <p:cNvSpPr txBox="1"/>
          <p:nvPr/>
        </p:nvSpPr>
        <p:spPr>
          <a:xfrm>
            <a:off x="1665463" y="255147"/>
            <a:ext cx="9997339" cy="1234953"/>
          </a:xfrm>
          <a:prstGeom prst="rect">
            <a:avLst/>
          </a:prstGeom>
        </p:spPr>
        <p:txBody>
          <a:bodyPr wrap="square" lIns="0" tIns="0" rIns="0" bIns="0" rtlCol="0" anchor="t">
            <a:spAutoFit/>
          </a:bodyPr>
          <a:lstStyle/>
          <a:p>
            <a:pPr algn="ctr" rtl="1">
              <a:lnSpc>
                <a:spcPts val="10199"/>
              </a:lnSpc>
            </a:pPr>
            <a:r>
              <a:rPr lang="fa-IR"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تیتر را چگونه جذاب تر کنیم؟</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11" name="TextBox 10">
            <a:extLst>
              <a:ext uri="{FF2B5EF4-FFF2-40B4-BE49-F238E27FC236}">
                <a16:creationId xmlns:a16="http://schemas.microsoft.com/office/drawing/2014/main" id="{47F794A6-E289-9CE5-0691-656B40C20842}"/>
              </a:ext>
            </a:extLst>
          </p:cNvPr>
          <p:cNvSpPr txBox="1"/>
          <p:nvPr/>
        </p:nvSpPr>
        <p:spPr>
          <a:xfrm>
            <a:off x="357850" y="6672771"/>
            <a:ext cx="12835734" cy="2623795"/>
          </a:xfrm>
          <a:prstGeom prst="rect">
            <a:avLst/>
          </a:prstGeom>
          <a:noFill/>
        </p:spPr>
        <p:txBody>
          <a:bodyPr wrap="square">
            <a:spAutoFit/>
          </a:bodyPr>
          <a:lstStyle/>
          <a:p>
            <a:pPr algn="just" rtl="1">
              <a:lnSpc>
                <a:spcPct val="150000"/>
              </a:lnSpc>
            </a:pPr>
            <a:r>
              <a:rPr lang="fa-IR" sz="2800" dirty="0">
                <a:solidFill>
                  <a:schemeClr val="tx1">
                    <a:lumMod val="95000"/>
                    <a:lumOff val="5000"/>
                  </a:schemeClr>
                </a:solidFill>
                <a:latin typeface="Calibri" panose="020F0502020204030204" pitchFamily="34" charset="0"/>
                <a:cs typeface="2  Homa" panose="00000400000000000000" pitchFamily="2" charset="-78"/>
              </a:rPr>
              <a:t>ضرب آهنگ تیتر و دارا بودن ریتم و وزن نیز تاثیر بسزایی در جذب مخاطبان و جلب نظر آنان دارد. تیترهای ساده و یکنواخت، اثر چندانی بر روی مخاطب نمی گذارند و امکان دارد خواننده بی توجه از کنار آن عبور کند.</a:t>
            </a:r>
          </a:p>
          <a:p>
            <a:pPr marL="457200" indent="-457200" algn="just" rtl="1">
              <a:lnSpc>
                <a:spcPct val="150000"/>
              </a:lnSpc>
              <a:buFont typeface="Wingdings" panose="05000000000000000000" pitchFamily="2" charset="2"/>
              <a:buChar char="q"/>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مثال: وزیر خارجه کشورمان در سازمان ملل سخنرانی کرد</a:t>
            </a:r>
          </a:p>
        </p:txBody>
      </p:sp>
      <p:cxnSp>
        <p:nvCxnSpPr>
          <p:cNvPr id="12" name="Straight Connector 11">
            <a:extLst>
              <a:ext uri="{FF2B5EF4-FFF2-40B4-BE49-F238E27FC236}">
                <a16:creationId xmlns:a16="http://schemas.microsoft.com/office/drawing/2014/main" id="{5266C9C0-7AAD-4F51-5CB4-4FF71F8CC629}"/>
              </a:ext>
            </a:extLst>
          </p:cNvPr>
          <p:cNvCxnSpPr>
            <a:cxnSpLocks/>
          </p:cNvCxnSpPr>
          <p:nvPr/>
        </p:nvCxnSpPr>
        <p:spPr>
          <a:xfrm flipH="1">
            <a:off x="357850" y="6685085"/>
            <a:ext cx="12759603" cy="0"/>
          </a:xfrm>
          <a:prstGeom prst="line">
            <a:avLst/>
          </a:prstGeom>
        </p:spPr>
        <p:style>
          <a:lnRef idx="3">
            <a:schemeClr val="accent6"/>
          </a:lnRef>
          <a:fillRef idx="0">
            <a:schemeClr val="accent6"/>
          </a:fillRef>
          <a:effectRef idx="2">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83968" y="-130175"/>
            <a:ext cx="3822700" cy="10547350"/>
            <a:chOff x="0" y="0"/>
            <a:chExt cx="1565393" cy="2777903"/>
          </a:xfrm>
        </p:grpSpPr>
        <p:sp>
          <p:nvSpPr>
            <p:cNvPr id="3" name="Freeform 3"/>
            <p:cNvSpPr/>
            <p:nvPr/>
          </p:nvSpPr>
          <p:spPr>
            <a:xfrm>
              <a:off x="0" y="0"/>
              <a:ext cx="1565393" cy="2777903"/>
            </a:xfrm>
            <a:custGeom>
              <a:avLst/>
              <a:gdLst/>
              <a:ahLst/>
              <a:cxnLst/>
              <a:rect l="l" t="t" r="r" b="b"/>
              <a:pathLst>
                <a:path w="1565393" h="2777903">
                  <a:moveTo>
                    <a:pt x="66431" y="0"/>
                  </a:moveTo>
                  <a:lnTo>
                    <a:pt x="1498962" y="0"/>
                  </a:lnTo>
                  <a:cubicBezTo>
                    <a:pt x="1535651" y="0"/>
                    <a:pt x="1565393" y="29742"/>
                    <a:pt x="1565393" y="66431"/>
                  </a:cubicBezTo>
                  <a:lnTo>
                    <a:pt x="1565393" y="2711472"/>
                  </a:lnTo>
                  <a:cubicBezTo>
                    <a:pt x="1565393" y="2729091"/>
                    <a:pt x="1558394" y="2745988"/>
                    <a:pt x="1545935" y="2758446"/>
                  </a:cubicBezTo>
                  <a:cubicBezTo>
                    <a:pt x="1533477" y="2770904"/>
                    <a:pt x="1516580" y="2777903"/>
                    <a:pt x="1498962" y="2777903"/>
                  </a:cubicBezTo>
                  <a:lnTo>
                    <a:pt x="66431" y="2777903"/>
                  </a:lnTo>
                  <a:cubicBezTo>
                    <a:pt x="29742" y="2777903"/>
                    <a:pt x="0" y="2748161"/>
                    <a:pt x="0" y="2711472"/>
                  </a:cubicBezTo>
                  <a:lnTo>
                    <a:pt x="0" y="66431"/>
                  </a:lnTo>
                  <a:cubicBezTo>
                    <a:pt x="0" y="48812"/>
                    <a:pt x="6999" y="31915"/>
                    <a:pt x="19457" y="19457"/>
                  </a:cubicBezTo>
                  <a:cubicBezTo>
                    <a:pt x="31915" y="6999"/>
                    <a:pt x="48812" y="0"/>
                    <a:pt x="66431" y="0"/>
                  </a:cubicBezTo>
                  <a:close/>
                </a:path>
              </a:pathLst>
            </a:custGeom>
            <a:gradFill rotWithShape="1">
              <a:gsLst>
                <a:gs pos="0">
                  <a:srgbClr val="000000">
                    <a:alpha val="100000"/>
                  </a:srgbClr>
                </a:gs>
                <a:gs pos="100000">
                  <a:srgbClr val="3533C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TextBox 7">
            <a:extLst>
              <a:ext uri="{FF2B5EF4-FFF2-40B4-BE49-F238E27FC236}">
                <a16:creationId xmlns:a16="http://schemas.microsoft.com/office/drawing/2014/main" id="{499DA1B8-EBA6-9A38-6E1F-F4E3551515C3}"/>
              </a:ext>
            </a:extLst>
          </p:cNvPr>
          <p:cNvSpPr txBox="1"/>
          <p:nvPr/>
        </p:nvSpPr>
        <p:spPr>
          <a:xfrm>
            <a:off x="5587527" y="2781300"/>
            <a:ext cx="12150549" cy="6155531"/>
          </a:xfrm>
          <a:prstGeom prst="rect">
            <a:avLst/>
          </a:prstGeom>
          <a:noFill/>
        </p:spPr>
        <p:txBody>
          <a:bodyPr wrap="square">
            <a:spAutoFit/>
          </a:bodyPr>
          <a:lstStyle/>
          <a:p>
            <a:pPr algn="just" rtl="1">
              <a:lnSpc>
                <a:spcPct val="150000"/>
              </a:lnSpc>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استفاده از واژه های مناسب و چینش صحیح آن ها کنار هم به شکلی که ریتم و آهنگی مطلوبی پدید آورد از عوامل اصلی برای جلب نظر مخاطب به شمار می رود. </a:t>
            </a:r>
          </a:p>
          <a:p>
            <a:pPr algn="just" rtl="1">
              <a:lnSpc>
                <a:spcPct val="150000"/>
              </a:lnSpc>
            </a:pPr>
            <a:endPar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endParaRPr>
          </a:p>
          <a:p>
            <a:pPr algn="ctr" rtl="1"/>
            <a:r>
              <a:rPr lang="fa-IR" sz="2400" dirty="0">
                <a:solidFill>
                  <a:srgbClr val="0070C0"/>
                </a:solidFill>
                <a:cs typeface="2  Homa" panose="00000400000000000000" pitchFamily="2" charset="-78"/>
              </a:rPr>
              <a:t>در گفتگوی تلفنی رئیس جمهور و هیثم بن طارق صورت گرفت؛</a:t>
            </a:r>
          </a:p>
          <a:p>
            <a:pPr algn="ctr" rtl="1"/>
            <a:r>
              <a:rPr lang="fa-IR" sz="2800" dirty="0">
                <a:solidFill>
                  <a:srgbClr val="C00000"/>
                </a:solidFill>
                <a:cs typeface="2  Homa" panose="00000400000000000000" pitchFamily="2" charset="-78"/>
              </a:rPr>
              <a:t>تاکید بر اراده ایران و عمان برای ارتقای روابط به سطوح بالاتر</a:t>
            </a:r>
          </a:p>
          <a:p>
            <a:pPr algn="ctr" rtl="1"/>
            <a:endParaRPr lang="fa-IR" sz="2800" dirty="0">
              <a:solidFill>
                <a:srgbClr val="0070C0"/>
              </a:solidFill>
              <a:latin typeface="Calibri" panose="020F0502020204030204" pitchFamily="34" charset="0"/>
              <a:cs typeface="2  Homa" panose="00000400000000000000" pitchFamily="2" charset="-78"/>
            </a:endParaRPr>
          </a:p>
          <a:p>
            <a:pPr algn="ctr" rtl="1"/>
            <a:r>
              <a:rPr lang="fa-IR" sz="2800" dirty="0">
                <a:solidFill>
                  <a:srgbClr val="C00000"/>
                </a:solidFill>
                <a:cs typeface="2  Homa" panose="00000400000000000000" pitchFamily="2" charset="-78"/>
              </a:rPr>
              <a:t>دکتر رییسی: احیای 5هزار واحد تولیدی/ دشمن خواست و نتوانست؛ ما خواستیم و توانستیم</a:t>
            </a:r>
            <a:endParaRPr lang="fa-IR" sz="2800" dirty="0">
              <a:solidFill>
                <a:srgbClr val="C00000"/>
              </a:solidFill>
              <a:latin typeface="Calibri" panose="020F0502020204030204" pitchFamily="34" charset="0"/>
              <a:cs typeface="2  Homa" panose="00000400000000000000" pitchFamily="2" charset="-78"/>
            </a:endParaRPr>
          </a:p>
          <a:p>
            <a:pPr algn="ctr" rtl="1"/>
            <a:endParaRPr lang="fa-IR" sz="2800" dirty="0">
              <a:solidFill>
                <a:srgbClr val="0070C0"/>
              </a:solidFill>
              <a:latin typeface="Calibri" panose="020F0502020204030204" pitchFamily="34" charset="0"/>
              <a:cs typeface="2  Homa" panose="00000400000000000000" pitchFamily="2" charset="-78"/>
            </a:endParaRPr>
          </a:p>
          <a:p>
            <a:pPr algn="ctr" rtl="1"/>
            <a:r>
              <a:rPr lang="fa-IR" sz="2400" dirty="0">
                <a:solidFill>
                  <a:srgbClr val="0070C0"/>
                </a:solidFill>
                <a:cs typeface="2  Homa" panose="00000400000000000000" pitchFamily="2" charset="-78"/>
              </a:rPr>
              <a:t>دکتر رئیسی در آیین راه‌اندازی رسمی مجتمع پتروشیمی گچساران:</a:t>
            </a:r>
          </a:p>
          <a:p>
            <a:pPr algn="ctr" rtl="1"/>
            <a:r>
              <a:rPr lang="fa-IR" sz="2800" dirty="0">
                <a:solidFill>
                  <a:srgbClr val="C00000"/>
                </a:solidFill>
                <a:cs typeface="2  Homa" panose="00000400000000000000" pitchFamily="2" charset="-78"/>
              </a:rPr>
              <a:t>ملت ایران این هنر را دارد که تحریم و تهدید را به فرصت و ثروت تبدیل کند</a:t>
            </a:r>
          </a:p>
          <a:p>
            <a:pPr algn="ctr" rtl="1"/>
            <a:endParaRPr lang="fa-IR" sz="2800" dirty="0">
              <a:solidFill>
                <a:srgbClr val="C00000"/>
              </a:solidFill>
              <a:cs typeface="2  Homa" panose="00000400000000000000" pitchFamily="2" charset="-78"/>
            </a:endParaRPr>
          </a:p>
          <a:p>
            <a:pPr algn="ctr" rtl="1"/>
            <a:r>
              <a:rPr lang="fa-IR" sz="2400" dirty="0">
                <a:solidFill>
                  <a:srgbClr val="0070C0"/>
                </a:solidFill>
                <a:cs typeface="2  Homa" panose="00000400000000000000" pitchFamily="2" charset="-78"/>
              </a:rPr>
              <a:t>اسماعیل کهرم:</a:t>
            </a:r>
          </a:p>
          <a:p>
            <a:pPr algn="ctr" rtl="1"/>
            <a:r>
              <a:rPr lang="fa-IR" sz="2800" dirty="0">
                <a:solidFill>
                  <a:srgbClr val="C00000"/>
                </a:solidFill>
                <a:cs typeface="2  Homa" panose="00000400000000000000" pitchFamily="2" charset="-78"/>
              </a:rPr>
              <a:t>ماهی‌ها بوی نفت می‌دهند</a:t>
            </a:r>
          </a:p>
        </p:txBody>
      </p:sp>
      <p:sp>
        <p:nvSpPr>
          <p:cNvPr id="9" name="TextBox 11">
            <a:extLst>
              <a:ext uri="{FF2B5EF4-FFF2-40B4-BE49-F238E27FC236}">
                <a16:creationId xmlns:a16="http://schemas.microsoft.com/office/drawing/2014/main" id="{C74B8E54-2BDC-336C-D309-D137C1F611B6}"/>
              </a:ext>
            </a:extLst>
          </p:cNvPr>
          <p:cNvSpPr txBox="1"/>
          <p:nvPr/>
        </p:nvSpPr>
        <p:spPr>
          <a:xfrm>
            <a:off x="6400800" y="419100"/>
            <a:ext cx="9997339" cy="1234953"/>
          </a:xfrm>
          <a:prstGeom prst="rect">
            <a:avLst/>
          </a:prstGeom>
        </p:spPr>
        <p:txBody>
          <a:bodyPr wrap="square" lIns="0" tIns="0" rIns="0" bIns="0" rtlCol="0" anchor="t">
            <a:spAutoFit/>
          </a:bodyPr>
          <a:lstStyle/>
          <a:p>
            <a:pPr algn="ctr" rtl="1">
              <a:lnSpc>
                <a:spcPts val="10199"/>
              </a:lnSpc>
            </a:pPr>
            <a:r>
              <a:rPr lang="fa-IR"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تیتر را چگونه جذاب تر کنیم؟</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grpSp>
        <p:nvGrpSpPr>
          <p:cNvPr id="10" name="Group 5">
            <a:extLst>
              <a:ext uri="{FF2B5EF4-FFF2-40B4-BE49-F238E27FC236}">
                <a16:creationId xmlns:a16="http://schemas.microsoft.com/office/drawing/2014/main" id="{DEBD6E41-184B-E691-F176-187A0252C5CF}"/>
              </a:ext>
            </a:extLst>
          </p:cNvPr>
          <p:cNvGrpSpPr>
            <a:grpSpLocks noChangeAspect="1"/>
          </p:cNvGrpSpPr>
          <p:nvPr/>
        </p:nvGrpSpPr>
        <p:grpSpPr>
          <a:xfrm>
            <a:off x="838200" y="2626823"/>
            <a:ext cx="5068305" cy="5048507"/>
            <a:chOff x="0" y="0"/>
            <a:chExt cx="6502400" cy="6477000"/>
          </a:xfrm>
        </p:grpSpPr>
        <p:sp>
          <p:nvSpPr>
            <p:cNvPr id="11" name="Freeform 6">
              <a:extLst>
                <a:ext uri="{FF2B5EF4-FFF2-40B4-BE49-F238E27FC236}">
                  <a16:creationId xmlns:a16="http://schemas.microsoft.com/office/drawing/2014/main" id="{99738FC9-2F6B-C9FA-7585-F1C016200BD6}"/>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61233" r="-61233"/>
              </a:stretch>
            </a:blipFill>
          </p:spPr>
        </p:sp>
        <p:sp>
          <p:nvSpPr>
            <p:cNvPr id="12" name="Freeform 7">
              <a:extLst>
                <a:ext uri="{FF2B5EF4-FFF2-40B4-BE49-F238E27FC236}">
                  <a16:creationId xmlns:a16="http://schemas.microsoft.com/office/drawing/2014/main" id="{449AB363-AB8B-4B8A-7152-3612FAE42EF8}"/>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sp>
      </p:grpSp>
    </p:spTree>
    <p:extLst>
      <p:ext uri="{BB962C8B-B14F-4D97-AF65-F5344CB8AC3E}">
        <p14:creationId xmlns:p14="http://schemas.microsoft.com/office/powerpoint/2010/main" val="2679240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rot="2700000">
            <a:off x="-2320605" y="7804541"/>
            <a:ext cx="5737408" cy="3868720"/>
          </a:xfrm>
          <a:prstGeom prst="rect">
            <a:avLst/>
          </a:prstGeom>
          <a:gradFill rotWithShape="1">
            <a:gsLst>
              <a:gs pos="0">
                <a:srgbClr val="000000">
                  <a:alpha val="100000"/>
                </a:srgbClr>
              </a:gs>
              <a:gs pos="100000">
                <a:srgbClr val="3533CD">
                  <a:alpha val="100000"/>
                </a:srgbClr>
              </a:gs>
            </a:gsLst>
            <a:lin ang="0"/>
          </a:gradFill>
        </p:spPr>
      </p:sp>
      <p:sp>
        <p:nvSpPr>
          <p:cNvPr id="3" name="AutoShape 3"/>
          <p:cNvSpPr/>
          <p:nvPr/>
        </p:nvSpPr>
        <p:spPr>
          <a:xfrm rot="2700000">
            <a:off x="14979486" y="-1341407"/>
            <a:ext cx="5737408" cy="3562434"/>
          </a:xfrm>
          <a:prstGeom prst="rect">
            <a:avLst/>
          </a:prstGeom>
          <a:gradFill rotWithShape="1">
            <a:gsLst>
              <a:gs pos="0">
                <a:srgbClr val="000000">
                  <a:alpha val="100000"/>
                </a:srgbClr>
              </a:gs>
              <a:gs pos="100000">
                <a:srgbClr val="3533CD">
                  <a:alpha val="100000"/>
                </a:srgbClr>
              </a:gs>
            </a:gsLst>
            <a:lin ang="0"/>
          </a:gradFill>
        </p:spPr>
      </p:sp>
      <p:sp>
        <p:nvSpPr>
          <p:cNvPr id="4" name="Freeform 4"/>
          <p:cNvSpPr/>
          <p:nvPr/>
        </p:nvSpPr>
        <p:spPr>
          <a:xfrm rot="-5400000">
            <a:off x="-20333" y="20333"/>
            <a:ext cx="3727801" cy="3687134"/>
          </a:xfrm>
          <a:custGeom>
            <a:avLst/>
            <a:gdLst/>
            <a:ahLst/>
            <a:cxnLst/>
            <a:rect l="l" t="t" r="r" b="b"/>
            <a:pathLst>
              <a:path w="3727801" h="3687134">
                <a:moveTo>
                  <a:pt x="0" y="0"/>
                </a:moveTo>
                <a:lnTo>
                  <a:pt x="3727800" y="0"/>
                </a:lnTo>
                <a:lnTo>
                  <a:pt x="3727800" y="3687134"/>
                </a:lnTo>
                <a:lnTo>
                  <a:pt x="0" y="3687134"/>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14539866" y="6579533"/>
            <a:ext cx="3727801" cy="3687134"/>
          </a:xfrm>
          <a:custGeom>
            <a:avLst/>
            <a:gdLst/>
            <a:ahLst/>
            <a:cxnLst/>
            <a:rect l="l" t="t" r="r" b="b"/>
            <a:pathLst>
              <a:path w="3727801" h="3687134">
                <a:moveTo>
                  <a:pt x="0" y="0"/>
                </a:moveTo>
                <a:lnTo>
                  <a:pt x="3727801" y="0"/>
                </a:lnTo>
                <a:lnTo>
                  <a:pt x="3727801" y="3687134"/>
                </a:lnTo>
                <a:lnTo>
                  <a:pt x="0" y="3687134"/>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TextBox 11">
            <a:extLst>
              <a:ext uri="{FF2B5EF4-FFF2-40B4-BE49-F238E27FC236}">
                <a16:creationId xmlns:a16="http://schemas.microsoft.com/office/drawing/2014/main" id="{CB5E6EE3-881D-ACEB-0F0A-8F47B80BC6D6}"/>
              </a:ext>
            </a:extLst>
          </p:cNvPr>
          <p:cNvSpPr txBox="1"/>
          <p:nvPr/>
        </p:nvSpPr>
        <p:spPr>
          <a:xfrm>
            <a:off x="3976994" y="325111"/>
            <a:ext cx="10343444" cy="1234953"/>
          </a:xfrm>
          <a:prstGeom prst="rect">
            <a:avLst/>
          </a:prstGeom>
        </p:spPr>
        <p:txBody>
          <a:bodyPr wrap="square" lIns="0" tIns="0" rIns="0" bIns="0" rtlCol="0" anchor="t">
            <a:spAutoFit/>
          </a:bodyPr>
          <a:lstStyle/>
          <a:p>
            <a:pPr algn="ctr" rtl="1">
              <a:lnSpc>
                <a:spcPts val="10199"/>
              </a:lnSpc>
            </a:pPr>
            <a:r>
              <a:rPr lang="fa-IR" sz="6600" dirty="0">
                <a:solidFill>
                  <a:srgbClr val="002060"/>
                </a:solidFill>
                <a:latin typeface="Calibri" panose="020F0502020204030204" pitchFamily="34" charset="0"/>
                <a:ea typeface="Calibri" panose="020F0502020204030204" pitchFamily="34" charset="0"/>
                <a:cs typeface="B Titr" panose="00000700000000000000" pitchFamily="2" charset="-78"/>
              </a:rPr>
              <a:t>اشکالات رایج در تیتر نویسی</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9" name="TextBox 8">
            <a:extLst>
              <a:ext uri="{FF2B5EF4-FFF2-40B4-BE49-F238E27FC236}">
                <a16:creationId xmlns:a16="http://schemas.microsoft.com/office/drawing/2014/main" id="{8913E809-29F2-54C5-5974-02B2A90B4086}"/>
              </a:ext>
            </a:extLst>
          </p:cNvPr>
          <p:cNvSpPr txBox="1"/>
          <p:nvPr/>
        </p:nvSpPr>
        <p:spPr>
          <a:xfrm>
            <a:off x="1981200" y="1863900"/>
            <a:ext cx="14755397" cy="2031325"/>
          </a:xfrm>
          <a:prstGeom prst="rect">
            <a:avLst/>
          </a:prstGeom>
          <a:noFill/>
        </p:spPr>
        <p:txBody>
          <a:bodyPr wrap="square">
            <a:spAutoFit/>
          </a:bodyPr>
          <a:lstStyle/>
          <a:p>
            <a:pPr algn="just" rtl="1">
              <a:lnSpc>
                <a:spcPct val="150000"/>
              </a:lnSpc>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عمده ترین اشکالی که در تیترها مشاده می شود عبارت ها و جمله های کلی، مبهم و بی محتواست.</a:t>
            </a:r>
          </a:p>
          <a:p>
            <a:pPr marL="457200" indent="-457200" algn="just" rtl="1">
              <a:lnSpc>
                <a:spcPct val="150000"/>
              </a:lnSpc>
              <a:buFont typeface="Wingdings" panose="05000000000000000000" pitchFamily="2" charset="2"/>
              <a:buChar char="q"/>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مثال: هیات رییسه دانشگاه تشکیل جلسه </a:t>
            </a:r>
          </a:p>
          <a:p>
            <a:pPr algn="just" rtl="1">
              <a:lnSpc>
                <a:spcPct val="150000"/>
              </a:lnSpc>
            </a:pPr>
            <a:r>
              <a:rPr lang="fa-IR" sz="2800" dirty="0">
                <a:solidFill>
                  <a:srgbClr val="0070C0"/>
                </a:solidFill>
                <a:latin typeface="Calibri" panose="020F0502020204030204" pitchFamily="34" charset="0"/>
                <a:cs typeface="2  Homa" panose="00000400000000000000" pitchFamily="2" charset="-78"/>
              </a:rPr>
              <a:t>              مصوبات امروز هیات امنای دانشگاه</a:t>
            </a:r>
          </a:p>
        </p:txBody>
      </p:sp>
      <p:sp>
        <p:nvSpPr>
          <p:cNvPr id="10" name="TextBox 9">
            <a:extLst>
              <a:ext uri="{FF2B5EF4-FFF2-40B4-BE49-F238E27FC236}">
                <a16:creationId xmlns:a16="http://schemas.microsoft.com/office/drawing/2014/main" id="{4E3444BB-4769-FFAF-3D12-FF073AD29822}"/>
              </a:ext>
            </a:extLst>
          </p:cNvPr>
          <p:cNvSpPr txBox="1"/>
          <p:nvPr/>
        </p:nvSpPr>
        <p:spPr>
          <a:xfrm>
            <a:off x="1295400" y="4073635"/>
            <a:ext cx="15441197" cy="3323987"/>
          </a:xfrm>
          <a:prstGeom prst="rect">
            <a:avLst/>
          </a:prstGeom>
          <a:noFill/>
        </p:spPr>
        <p:txBody>
          <a:bodyPr wrap="square">
            <a:spAutoFit/>
          </a:bodyPr>
          <a:lstStyle/>
          <a:p>
            <a:pPr algn="just" rtl="1">
              <a:lnSpc>
                <a:spcPct val="150000"/>
              </a:lnSpc>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یکی دیگر از اشکالات رایج در تیترنویسی وجود کلمات تکراری یا واژه های زائدی است که تیتر را ناموزون و طولانی می کند.</a:t>
            </a:r>
          </a:p>
          <a:p>
            <a:pPr marL="457200" indent="-457200" algn="just" rtl="1">
              <a:lnSpc>
                <a:spcPct val="150000"/>
              </a:lnSpc>
              <a:buFont typeface="Wingdings" panose="05000000000000000000" pitchFamily="2" charset="2"/>
              <a:buChar char="q"/>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مثال: </a:t>
            </a:r>
            <a:r>
              <a:rPr lang="fa-IR" sz="28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همزمان با سفر رییس دانشگاه علوم پزشکی هرمزگان به بستک بیمارستان جدید بستک افتتاح شد</a:t>
            </a:r>
          </a:p>
          <a:p>
            <a:pPr algn="just" rtl="1">
              <a:lnSpc>
                <a:spcPct val="150000"/>
              </a:lnSpc>
            </a:pPr>
            <a:r>
              <a:rPr lang="fa-IR" sz="2800" dirty="0">
                <a:solidFill>
                  <a:srgbClr val="0070C0"/>
                </a:solidFill>
                <a:latin typeface="Calibri" panose="020F0502020204030204" pitchFamily="34" charset="0"/>
                <a:cs typeface="2  Homa" panose="00000400000000000000" pitchFamily="2" charset="-78"/>
              </a:rPr>
              <a:t>              با سفر </a:t>
            </a: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رییس دانشگاه علوم پزشکی هرمزگان</a:t>
            </a:r>
            <a:r>
              <a:rPr lang="fa-IR" sz="2800" dirty="0">
                <a:solidFill>
                  <a:srgbClr val="0070C0"/>
                </a:solidFill>
                <a:latin typeface="Calibri" panose="020F0502020204030204" pitchFamily="34" charset="0"/>
                <a:cs typeface="2  Homa" panose="00000400000000000000" pitchFamily="2" charset="-78"/>
              </a:rPr>
              <a:t> بیمارستان جدید بستک افتتاح شد</a:t>
            </a:r>
          </a:p>
          <a:p>
            <a:pPr marL="457200" indent="-457200" algn="just" rtl="1">
              <a:lnSpc>
                <a:spcPct val="150000"/>
              </a:lnSpc>
              <a:buFont typeface="Wingdings" panose="05000000000000000000" pitchFamily="2" charset="2"/>
              <a:buChar char="q"/>
            </a:pPr>
            <a:r>
              <a:rPr lang="fa-IR" sz="2800" dirty="0">
                <a:solidFill>
                  <a:srgbClr val="0070C0"/>
                </a:solidFill>
                <a:latin typeface="Calibri" panose="020F0502020204030204" pitchFamily="34" charset="0"/>
                <a:cs typeface="2  Homa" panose="00000400000000000000" pitchFamily="2" charset="-78"/>
              </a:rPr>
              <a:t>مثال: </a:t>
            </a:r>
            <a:r>
              <a:rPr lang="fa-IR" sz="28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رییس دانشگاه علوم پزشکی هرمزگان</a:t>
            </a:r>
            <a:r>
              <a:rPr lang="fa-IR" sz="2800" dirty="0">
                <a:solidFill>
                  <a:schemeClr val="accent6">
                    <a:lumMod val="50000"/>
                  </a:schemeClr>
                </a:solidFill>
                <a:latin typeface="Calibri" panose="020F0502020204030204" pitchFamily="34" charset="0"/>
                <a:cs typeface="2  Homa" panose="00000400000000000000" pitchFamily="2" charset="-78"/>
              </a:rPr>
              <a:t> گفت ساخت بیمارستان دوم رودان بزودی آغاز خواهد شد</a:t>
            </a:r>
          </a:p>
          <a:p>
            <a:pPr algn="just" rtl="1">
              <a:lnSpc>
                <a:spcPct val="150000"/>
              </a:lnSpc>
            </a:pPr>
            <a:r>
              <a:rPr lang="fa-IR" sz="2800" dirty="0">
                <a:solidFill>
                  <a:srgbClr val="0070C0"/>
                </a:solidFill>
                <a:latin typeface="Calibri" panose="020F0502020204030204" pitchFamily="34" charset="0"/>
                <a:cs typeface="2  Homa" panose="00000400000000000000" pitchFamily="2" charset="-78"/>
              </a:rPr>
              <a:t>             وعده </a:t>
            </a: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رییس دانشگاه علوم پزشکی هرمزگان</a:t>
            </a:r>
            <a:r>
              <a:rPr lang="fa-IR" sz="2800" dirty="0">
                <a:solidFill>
                  <a:srgbClr val="0070C0"/>
                </a:solidFill>
                <a:latin typeface="Calibri" panose="020F0502020204030204" pitchFamily="34" charset="0"/>
                <a:cs typeface="2  Homa" panose="00000400000000000000" pitchFamily="2" charset="-78"/>
              </a:rPr>
              <a:t> برای ساخت بیمارستان دوم رودان </a:t>
            </a:r>
          </a:p>
        </p:txBody>
      </p:sp>
      <p:sp>
        <p:nvSpPr>
          <p:cNvPr id="12" name="TextBox 11">
            <a:extLst>
              <a:ext uri="{FF2B5EF4-FFF2-40B4-BE49-F238E27FC236}">
                <a16:creationId xmlns:a16="http://schemas.microsoft.com/office/drawing/2014/main" id="{AA6C3963-E785-0DA4-19EA-8AC179B04162}"/>
              </a:ext>
            </a:extLst>
          </p:cNvPr>
          <p:cNvSpPr txBox="1"/>
          <p:nvPr/>
        </p:nvSpPr>
        <p:spPr>
          <a:xfrm>
            <a:off x="1981200" y="7547443"/>
            <a:ext cx="14755396" cy="2677656"/>
          </a:xfrm>
          <a:prstGeom prst="rect">
            <a:avLst/>
          </a:prstGeom>
          <a:noFill/>
        </p:spPr>
        <p:txBody>
          <a:bodyPr wrap="square">
            <a:spAutoFit/>
          </a:bodyPr>
          <a:lstStyle/>
          <a:p>
            <a:pPr algn="just" rtl="1">
              <a:lnSpc>
                <a:spcPct val="150000"/>
              </a:lnSpc>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تیترهای ناقص و فاقد معنی که اطلاعات و پیام روشنی را به مخاطب انتقال نمی دهند از دیگر اشکالات رایج در نگارش تیتر به شمار می رود.</a:t>
            </a:r>
          </a:p>
          <a:p>
            <a:pPr marL="457200" indent="-457200" algn="just" rtl="1">
              <a:lnSpc>
                <a:spcPct val="150000"/>
              </a:lnSpc>
              <a:buFont typeface="Wingdings" panose="05000000000000000000" pitchFamily="2" charset="2"/>
              <a:buChar char="q"/>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مثال: </a:t>
            </a:r>
            <a:r>
              <a:rPr lang="fa-IR" sz="28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یک مدیر ارشد دانشگاه ادعای خبرگزاری ........... را تکذیب کرد</a:t>
            </a:r>
          </a:p>
          <a:p>
            <a:pPr algn="just" rtl="1">
              <a:lnSpc>
                <a:spcPct val="150000"/>
              </a:lnSpc>
            </a:pPr>
            <a:r>
              <a:rPr lang="fa-IR" sz="2800" dirty="0">
                <a:solidFill>
                  <a:srgbClr val="0070C0"/>
                </a:solidFill>
                <a:latin typeface="Calibri" panose="020F0502020204030204" pitchFamily="34" charset="0"/>
                <a:cs typeface="2  Homa" panose="00000400000000000000" pitchFamily="2" charset="-78"/>
              </a:rPr>
              <a:t> </a:t>
            </a: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دانشگاه علوم پزشکی هرمزگان </a:t>
            </a:r>
            <a:r>
              <a:rPr lang="fa-IR" sz="2800" dirty="0">
                <a:solidFill>
                  <a:srgbClr val="0070C0"/>
                </a:solidFill>
                <a:latin typeface="Calibri" panose="020F0502020204030204" pitchFamily="34" charset="0"/>
                <a:cs typeface="2  Homa" panose="00000400000000000000" pitchFamily="2" charset="-78"/>
              </a:rPr>
              <a:t> ادعای داروهای تقلبی در داروخانه ......... را رد کرد</a:t>
            </a:r>
          </a:p>
        </p:txBody>
      </p:sp>
      <p:cxnSp>
        <p:nvCxnSpPr>
          <p:cNvPr id="14" name="Straight Connector 13">
            <a:extLst>
              <a:ext uri="{FF2B5EF4-FFF2-40B4-BE49-F238E27FC236}">
                <a16:creationId xmlns:a16="http://schemas.microsoft.com/office/drawing/2014/main" id="{B557BAFA-0086-5B7B-B6B8-C1A89D0B7F3D}"/>
              </a:ext>
            </a:extLst>
          </p:cNvPr>
          <p:cNvCxnSpPr/>
          <p:nvPr/>
        </p:nvCxnSpPr>
        <p:spPr>
          <a:xfrm flipH="1">
            <a:off x="1981200" y="3841364"/>
            <a:ext cx="14755396"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71FA3F74-D3A3-F0A2-7F79-E5A5547F2851}"/>
              </a:ext>
            </a:extLst>
          </p:cNvPr>
          <p:cNvCxnSpPr/>
          <p:nvPr/>
        </p:nvCxnSpPr>
        <p:spPr>
          <a:xfrm flipH="1">
            <a:off x="1981200" y="7502607"/>
            <a:ext cx="14755396"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9367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1230756" y="-1230756"/>
            <a:ext cx="2461513" cy="2461513"/>
          </a:xfrm>
          <a:custGeom>
            <a:avLst/>
            <a:gdLst/>
            <a:ahLst/>
            <a:cxnLst/>
            <a:rect l="l" t="t" r="r" b="b"/>
            <a:pathLst>
              <a:path w="2461513" h="2461513">
                <a:moveTo>
                  <a:pt x="0" y="0"/>
                </a:moveTo>
                <a:lnTo>
                  <a:pt x="2461512" y="0"/>
                </a:lnTo>
                <a:lnTo>
                  <a:pt x="2461512" y="2461512"/>
                </a:lnTo>
                <a:lnTo>
                  <a:pt x="0" y="24615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6496051" y="8495051"/>
            <a:ext cx="3583898" cy="3583898"/>
          </a:xfrm>
          <a:custGeom>
            <a:avLst/>
            <a:gdLst/>
            <a:ahLst/>
            <a:cxnLst/>
            <a:rect l="l" t="t" r="r" b="b"/>
            <a:pathLst>
              <a:path w="3583898" h="3583898">
                <a:moveTo>
                  <a:pt x="0" y="0"/>
                </a:moveTo>
                <a:lnTo>
                  <a:pt x="3583898" y="0"/>
                </a:lnTo>
                <a:lnTo>
                  <a:pt x="3583898" y="3583898"/>
                </a:lnTo>
                <a:lnTo>
                  <a:pt x="0" y="35838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897577" y="342553"/>
            <a:ext cx="1148879" cy="1148879"/>
          </a:xfrm>
          <a:custGeom>
            <a:avLst/>
            <a:gdLst/>
            <a:ahLst/>
            <a:cxnLst/>
            <a:rect l="l" t="t" r="r" b="b"/>
            <a:pathLst>
              <a:path w="1148879" h="1148879">
                <a:moveTo>
                  <a:pt x="0" y="0"/>
                </a:moveTo>
                <a:lnTo>
                  <a:pt x="1148879" y="0"/>
                </a:lnTo>
                <a:lnTo>
                  <a:pt x="1148879" y="1148878"/>
                </a:lnTo>
                <a:lnTo>
                  <a:pt x="0" y="11488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AutoShape 9"/>
          <p:cNvSpPr/>
          <p:nvPr/>
        </p:nvSpPr>
        <p:spPr>
          <a:xfrm rot="3078">
            <a:off x="-2819402" y="9644062"/>
            <a:ext cx="10638235" cy="0"/>
          </a:xfrm>
          <a:prstGeom prst="line">
            <a:avLst/>
          </a:prstGeom>
          <a:ln w="19050" cap="rnd">
            <a:solidFill>
              <a:srgbClr val="002060"/>
            </a:solidFill>
            <a:prstDash val="solid"/>
            <a:headEnd type="none" w="sm" len="sm"/>
            <a:tailEnd type="none" w="sm" len="sm"/>
          </a:ln>
        </p:spPr>
      </p:sp>
      <p:sp>
        <p:nvSpPr>
          <p:cNvPr id="10" name="AutoShape 10"/>
          <p:cNvSpPr/>
          <p:nvPr/>
        </p:nvSpPr>
        <p:spPr>
          <a:xfrm rot="3078">
            <a:off x="14760832" y="1809958"/>
            <a:ext cx="10638235" cy="0"/>
          </a:xfrm>
          <a:prstGeom prst="line">
            <a:avLst/>
          </a:prstGeom>
          <a:ln w="19050" cap="rnd">
            <a:solidFill>
              <a:srgbClr val="002060"/>
            </a:solidFill>
            <a:prstDash val="solid"/>
            <a:headEnd type="none" w="sm" len="sm"/>
            <a:tailEnd type="none" w="sm" len="sm"/>
          </a:ln>
        </p:spPr>
      </p:sp>
      <p:sp>
        <p:nvSpPr>
          <p:cNvPr id="11" name="Freeform 11"/>
          <p:cNvSpPr/>
          <p:nvPr/>
        </p:nvSpPr>
        <p:spPr>
          <a:xfrm>
            <a:off x="940834" y="9491942"/>
            <a:ext cx="1293157" cy="323289"/>
          </a:xfrm>
          <a:custGeom>
            <a:avLst/>
            <a:gdLst/>
            <a:ahLst/>
            <a:cxnLst/>
            <a:rect l="l" t="t" r="r" b="b"/>
            <a:pathLst>
              <a:path w="1293157" h="323289">
                <a:moveTo>
                  <a:pt x="0" y="0"/>
                </a:moveTo>
                <a:lnTo>
                  <a:pt x="1293157" y="0"/>
                </a:lnTo>
                <a:lnTo>
                  <a:pt x="1293157" y="323290"/>
                </a:lnTo>
                <a:lnTo>
                  <a:pt x="0" y="3232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5966143" y="1643551"/>
            <a:ext cx="1293157" cy="323289"/>
          </a:xfrm>
          <a:custGeom>
            <a:avLst/>
            <a:gdLst/>
            <a:ahLst/>
            <a:cxnLst/>
            <a:rect l="l" t="t" r="r" b="b"/>
            <a:pathLst>
              <a:path w="1293157" h="323289">
                <a:moveTo>
                  <a:pt x="0" y="0"/>
                </a:moveTo>
                <a:lnTo>
                  <a:pt x="1293157" y="0"/>
                </a:lnTo>
                <a:lnTo>
                  <a:pt x="1293157" y="323289"/>
                </a:lnTo>
                <a:lnTo>
                  <a:pt x="0" y="3232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1">
            <a:extLst>
              <a:ext uri="{FF2B5EF4-FFF2-40B4-BE49-F238E27FC236}">
                <a16:creationId xmlns:a16="http://schemas.microsoft.com/office/drawing/2014/main" id="{8A5BDB60-036D-4198-F99D-70C64482AFB1}"/>
              </a:ext>
            </a:extLst>
          </p:cNvPr>
          <p:cNvSpPr txBox="1"/>
          <p:nvPr/>
        </p:nvSpPr>
        <p:spPr>
          <a:xfrm>
            <a:off x="13578478" y="4240631"/>
            <a:ext cx="6068486" cy="1234953"/>
          </a:xfrm>
          <a:prstGeom prst="rect">
            <a:avLst/>
          </a:prstGeom>
        </p:spPr>
        <p:txBody>
          <a:bodyPr wrap="square" lIns="0" tIns="0" rIns="0" bIns="0" rtlCol="0" anchor="t">
            <a:spAutoFit/>
          </a:bodyPr>
          <a:lstStyle/>
          <a:p>
            <a:pPr algn="ctr" rtl="1">
              <a:lnSpc>
                <a:spcPts val="10199"/>
              </a:lnSpc>
            </a:pPr>
            <a:r>
              <a:rPr lang="fa-IR" sz="6600" dirty="0">
                <a:solidFill>
                  <a:srgbClr val="002060"/>
                </a:solidFill>
                <a:latin typeface="Calibri" panose="020F0502020204030204" pitchFamily="34" charset="0"/>
                <a:ea typeface="Calibri" panose="020F0502020204030204" pitchFamily="34" charset="0"/>
                <a:cs typeface="B Titr" panose="00000700000000000000" pitchFamily="2" charset="-78"/>
              </a:rPr>
              <a:t>تعریف لید</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grpSp>
        <p:nvGrpSpPr>
          <p:cNvPr id="14" name="Group 4">
            <a:extLst>
              <a:ext uri="{FF2B5EF4-FFF2-40B4-BE49-F238E27FC236}">
                <a16:creationId xmlns:a16="http://schemas.microsoft.com/office/drawing/2014/main" id="{A54012EF-F988-885C-2BFB-AE18EEF69D58}"/>
              </a:ext>
            </a:extLst>
          </p:cNvPr>
          <p:cNvGrpSpPr/>
          <p:nvPr/>
        </p:nvGrpSpPr>
        <p:grpSpPr>
          <a:xfrm>
            <a:off x="11666931" y="-202057"/>
            <a:ext cx="3277120" cy="10691113"/>
            <a:chOff x="0" y="0"/>
            <a:chExt cx="4369493" cy="14254817"/>
          </a:xfrm>
        </p:grpSpPr>
        <p:pic>
          <p:nvPicPr>
            <p:cNvPr id="15" name="Picture 5">
              <a:extLst>
                <a:ext uri="{FF2B5EF4-FFF2-40B4-BE49-F238E27FC236}">
                  <a16:creationId xmlns:a16="http://schemas.microsoft.com/office/drawing/2014/main" id="{5F21E6E6-CA28-ED65-48E0-BC0370B5446F}"/>
                </a:ext>
              </a:extLst>
            </p:cNvPr>
            <p:cNvPicPr>
              <a:picLocks noChangeAspect="1"/>
            </p:cNvPicPr>
            <p:nvPr/>
          </p:nvPicPr>
          <p:blipFill>
            <a:blip r:embed="rId8"/>
            <a:srcRect l="39788" r="39788"/>
            <a:stretch>
              <a:fillRect/>
            </a:stretch>
          </p:blipFill>
          <p:spPr>
            <a:xfrm>
              <a:off x="0" y="0"/>
              <a:ext cx="4369493" cy="14254817"/>
            </a:xfrm>
            <a:prstGeom prst="rect">
              <a:avLst/>
            </a:prstGeom>
          </p:spPr>
        </p:pic>
      </p:grpSp>
      <p:sp>
        <p:nvSpPr>
          <p:cNvPr id="16" name="TextBox 15">
            <a:extLst>
              <a:ext uri="{FF2B5EF4-FFF2-40B4-BE49-F238E27FC236}">
                <a16:creationId xmlns:a16="http://schemas.microsoft.com/office/drawing/2014/main" id="{A65BA5C2-BD77-1A6F-93BC-F36E04F5D597}"/>
              </a:ext>
            </a:extLst>
          </p:cNvPr>
          <p:cNvSpPr txBox="1"/>
          <p:nvPr/>
        </p:nvSpPr>
        <p:spPr>
          <a:xfrm>
            <a:off x="241544" y="923114"/>
            <a:ext cx="11134370" cy="7848302"/>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لید به نخستین بند یا پاراگراف خبر گفته می شود که چکیده مهم ترین بخش های یک رویداد و حاوی خلاصه موضوع اصلی رویداد است.</a:t>
            </a:r>
          </a:p>
          <a:p>
            <a:pPr marL="457200" indent="-457200" algn="just" rtl="1">
              <a:lnSpc>
                <a:spcPct val="150000"/>
              </a:lnSpc>
              <a:buFont typeface="Wingdings" panose="05000000000000000000" pitchFamily="2" charset="2"/>
              <a:buChar char="q"/>
            </a:pPr>
            <a:endPar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endParaRPr>
          </a:p>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در خبر نویسی باید با نقل مهم ترین، گیراترین و پر هیجان ترین قسمت رویداد در ابتدای خبر، خواننده را جذب کرد. اگر لید به خوبی انتخاب نشود، امکان دارد که مخاطب از پیگیری ادامه مطلب منصرف شود. </a:t>
            </a:r>
          </a:p>
          <a:p>
            <a:pPr marL="457200" indent="-457200" algn="just" rtl="1">
              <a:lnSpc>
                <a:spcPct val="150000"/>
              </a:lnSpc>
              <a:buFont typeface="Wingdings" panose="05000000000000000000" pitchFamily="2" charset="2"/>
              <a:buChar char="q"/>
            </a:pPr>
            <a:endPar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endParaRPr>
          </a:p>
          <a:p>
            <a:pPr marL="457200" indent="-457200" algn="just" rtl="1">
              <a:lnSpc>
                <a:spcPct val="150000"/>
              </a:lnSpc>
              <a:buFont typeface="Wingdings" panose="05000000000000000000" pitchFamily="2" charset="2"/>
              <a:buChar char="q"/>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لید را "طلایه" یا "ورودی" هم می گویند اما معمولا روزنامه نگاران از این کلمات استفاده نمی کنند.</a:t>
            </a:r>
          </a:p>
          <a:p>
            <a:pPr marL="457200" indent="-457200" algn="just" rtl="1">
              <a:lnSpc>
                <a:spcPct val="150000"/>
              </a:lnSpc>
              <a:buFont typeface="Wingdings" panose="05000000000000000000" pitchFamily="2" charset="2"/>
              <a:buChar char="q"/>
            </a:pPr>
            <a:endPar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endParaRPr>
          </a:p>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خبر با لید شروع و مشروح و جریان کامل رویداد در متن بیان می شود. در متن خبر، توضیح و بیان تفضیلی تمامی اجزا می آید که در لید به آن اشاره شده است.</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1044000" y="800101"/>
            <a:ext cx="16236000" cy="85592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000" tIns="0" rIns="216000" bIns="0" numCol="2" spcCol="360000" rtl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fa-IR" sz="2400" i="0" u="none" strike="noStrike" cap="none" normalizeH="0" baseline="0" dirty="0">
                <a:ln>
                  <a:noFill/>
                </a:ln>
                <a:effectLst/>
                <a:latin typeface="inherit"/>
                <a:cs typeface="B Lotus" panose="00000400000000000000" pitchFamily="2" charset="-78"/>
              </a:rPr>
              <a:t>معاون آموزشی وزارت بهداشت</a:t>
            </a:r>
            <a:r>
              <a:rPr kumimoji="0" lang="fa-IR" altLang="fa-IR" sz="2400" i="0" u="none" strike="noStrike" cap="none" normalizeH="0" baseline="0" dirty="0">
                <a:ln>
                  <a:noFill/>
                </a:ln>
                <a:effectLst/>
                <a:latin typeface="inherit"/>
                <a:cs typeface="B Lotus" panose="00000400000000000000" pitchFamily="2" charset="-78"/>
              </a:rPr>
              <a:t>:</a:t>
            </a:r>
          </a:p>
          <a:p>
            <a:pPr marL="0" marR="0" lvl="0" indent="0" algn="ctr" defTabSz="914400" rtl="1" eaLnBrk="0" fontAlgn="base" latinLnBrk="0" hangingPunct="0">
              <a:lnSpc>
                <a:spcPct val="150000"/>
              </a:lnSpc>
              <a:spcBef>
                <a:spcPct val="0"/>
              </a:spcBef>
              <a:spcAft>
                <a:spcPct val="0"/>
              </a:spcAft>
              <a:buClrTx/>
              <a:buSzTx/>
              <a:buFontTx/>
              <a:buNone/>
              <a:tabLst/>
            </a:pPr>
            <a:r>
              <a:rPr kumimoji="0" lang="ar-SA" altLang="fa-IR" sz="3200" b="1" i="0" u="none" strike="noStrike" cap="none" normalizeH="0" baseline="0" dirty="0">
                <a:ln>
                  <a:noFill/>
                </a:ln>
                <a:solidFill>
                  <a:srgbClr val="FF0000"/>
                </a:solidFill>
                <a:effectLst/>
                <a:latin typeface="inherit"/>
                <a:cs typeface="B Titr" panose="00000700000000000000" pitchFamily="2" charset="-78"/>
              </a:rPr>
              <a:t>مصوبه شورای ‌عالی انقلاب فرهنگی فصل‌الخطاب برای پذیرش دانشجویان پزشکی و دندانپزشکی است</a:t>
            </a:r>
            <a:endParaRPr kumimoji="0" lang="fa-IR" altLang="fa-IR" sz="3200" b="1" i="0" u="none" strike="noStrike" cap="none" normalizeH="0" baseline="0" dirty="0">
              <a:ln>
                <a:noFill/>
              </a:ln>
              <a:solidFill>
                <a:srgbClr val="FF0000"/>
              </a:solidFill>
              <a:effectLst/>
              <a:latin typeface="inherit"/>
              <a:cs typeface="B Titr" panose="000007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fa-IR" altLang="fa-IR" sz="2800" b="1" i="0" u="none" strike="noStrike" cap="none" normalizeH="0" baseline="0" dirty="0">
              <a:ln>
                <a:noFill/>
              </a:ln>
              <a:solidFill>
                <a:srgbClr val="000000"/>
              </a:solidFill>
              <a:effectLst/>
              <a:latin typeface="inherit"/>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a-IR" sz="2800" b="0" i="0" u="none" strike="noStrike" cap="none" normalizeH="0" baseline="0" dirty="0">
                <a:ln>
                  <a:noFill/>
                </a:ln>
                <a:solidFill>
                  <a:srgbClr val="000000"/>
                </a:solidFill>
                <a:effectLst/>
                <a:latin typeface="sahel"/>
                <a:cs typeface="B Lotus" panose="00000400000000000000" pitchFamily="2" charset="-78"/>
              </a:rPr>
              <a:t>معاون آموزشی وزارت بهداشت با تأکید بر اینکه مصوبه شورای ‌عالی انقلاب فرهنگی </a:t>
            </a:r>
            <a:r>
              <a:rPr kumimoji="0" lang="ar-SA" altLang="fa-IR" sz="2800" b="0" i="0" u="none" strike="noStrike" cap="none" normalizeH="0" baseline="0" dirty="0">
                <a:ln>
                  <a:noFill/>
                </a:ln>
                <a:solidFill>
                  <a:srgbClr val="FF0000"/>
                </a:solidFill>
                <a:effectLst/>
                <a:latin typeface="sahel"/>
                <a:cs typeface="B Lotus" panose="00000400000000000000" pitchFamily="2" charset="-78"/>
              </a:rPr>
              <a:t>در مورد ظرفیت پذیرش رشته‌های‌ پزشکی فصل‌الخطاب است،</a:t>
            </a:r>
            <a:r>
              <a:rPr kumimoji="0" lang="ar-SA" altLang="fa-IR" sz="2800" b="0" i="0" u="none" strike="noStrike" cap="none" normalizeH="0" baseline="0" dirty="0">
                <a:ln>
                  <a:noFill/>
                </a:ln>
                <a:solidFill>
                  <a:srgbClr val="000000"/>
                </a:solidFill>
                <a:effectLst/>
                <a:latin typeface="sahel"/>
                <a:cs typeface="B Lotus" panose="00000400000000000000" pitchFamily="2" charset="-78"/>
              </a:rPr>
              <a:t> عنوان کرد: </a:t>
            </a:r>
            <a:r>
              <a:rPr kumimoji="0" lang="ar-SA" altLang="fa-IR" sz="2800" b="0" i="0" u="none" strike="noStrike" cap="none" normalizeH="0" baseline="0" dirty="0">
                <a:ln>
                  <a:noFill/>
                </a:ln>
                <a:solidFill>
                  <a:schemeClr val="tx2"/>
                </a:solidFill>
                <a:effectLst/>
                <a:latin typeface="sahel"/>
                <a:cs typeface="B Lotus" panose="00000400000000000000" pitchFamily="2" charset="-78"/>
              </a:rPr>
              <a:t>در این مصوبه، تعداد افزایش ظرفیتها و تعداد پذیرش نهایی</a:t>
            </a:r>
            <a:r>
              <a:rPr kumimoji="0" lang="ar-SA" altLang="fa-IR" sz="2800" b="0" i="0" u="none" strike="noStrike" cap="none" normalizeH="0" baseline="0" dirty="0">
                <a:ln>
                  <a:noFill/>
                </a:ln>
                <a:solidFill>
                  <a:srgbClr val="000000"/>
                </a:solidFill>
                <a:effectLst/>
                <a:latin typeface="sahel"/>
                <a:cs typeface="B Lotus" panose="00000400000000000000" pitchFamily="2" charset="-78"/>
              </a:rPr>
              <a:t> هر سال در رشته پزشکی و دندانپزشکی در </a:t>
            </a:r>
            <a:r>
              <a:rPr kumimoji="0" lang="ar-SA" altLang="fa-IR" sz="2800" b="0" i="0" u="none" strike="noStrike" cap="none" normalizeH="0" baseline="0" dirty="0">
                <a:ln>
                  <a:noFill/>
                </a:ln>
                <a:solidFill>
                  <a:schemeClr val="tx2"/>
                </a:solidFill>
                <a:effectLst/>
                <a:latin typeface="sahel"/>
                <a:cs typeface="B Lotus" panose="00000400000000000000" pitchFamily="2" charset="-78"/>
              </a:rPr>
              <a:t>قالب جداولی مشخص شده</a:t>
            </a:r>
            <a:r>
              <a:rPr kumimoji="0" lang="ar-SA" altLang="fa-IR" sz="2800" b="0" i="0" u="none" strike="noStrike" cap="none" normalizeH="0" baseline="0" dirty="0">
                <a:ln>
                  <a:noFill/>
                </a:ln>
                <a:solidFill>
                  <a:srgbClr val="000000"/>
                </a:solidFill>
                <a:effectLst/>
                <a:latin typeface="sahel"/>
                <a:cs typeface="B Lotus" panose="00000400000000000000" pitchFamily="2" charset="-78"/>
              </a:rPr>
              <a:t> که فصل‌الخطاب ما برای پذیرش دانشجو است</a:t>
            </a:r>
            <a:r>
              <a:rPr kumimoji="0" lang="fa-IR" altLang="fa-IR" sz="2800" b="0" i="0" u="none" strike="noStrike" cap="none" normalizeH="0" baseline="0" dirty="0">
                <a:ln>
                  <a:noFill/>
                </a:ln>
                <a:solidFill>
                  <a:srgbClr val="000000"/>
                </a:solidFill>
                <a:effectLst/>
                <a:latin typeface="sahel"/>
                <a:cs typeface="B Lotus" panose="00000400000000000000" pitchFamily="2" charset="-78"/>
              </a:rPr>
              <a:t>.</a:t>
            </a:r>
            <a:endParaRPr lang="fa-IR" altLang="fa-IR" sz="2800" dirty="0">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fa-IR" altLang="fa-IR" sz="2800" b="0" i="0" u="none" strike="noStrike" cap="none" normalizeH="0" baseline="0" dirty="0">
              <a:ln>
                <a:noFill/>
              </a:ln>
              <a:solidFill>
                <a:srgbClr val="000000"/>
              </a:solidFill>
              <a:effectLst/>
              <a:latin typeface="inherit"/>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a-IR" sz="2800" b="0" i="0" u="none" strike="noStrike" cap="none" normalizeH="0" baseline="0" dirty="0">
                <a:ln>
                  <a:noFill/>
                </a:ln>
                <a:solidFill>
                  <a:srgbClr val="000000"/>
                </a:solidFill>
                <a:effectLst/>
                <a:latin typeface="sahel"/>
                <a:cs typeface="B Lotus" panose="00000400000000000000" pitchFamily="2" charset="-78"/>
              </a:rPr>
              <a:t>به گزارش وبدا، دکتر ابوالفضل باقری فرد، معاون آموزشی وزارت بهداشت، درمان و آموزش پزشکی ضمن بیان این مطلب افزود: </a:t>
            </a:r>
            <a:r>
              <a:rPr kumimoji="0" lang="ar-SA" altLang="fa-IR" sz="2800" b="0" i="0" u="none" strike="noStrike" cap="none" normalizeH="0" baseline="0" dirty="0">
                <a:ln>
                  <a:noFill/>
                </a:ln>
                <a:solidFill>
                  <a:srgbClr val="FF0000"/>
                </a:solidFill>
                <a:effectLst/>
                <a:latin typeface="sahel"/>
                <a:cs typeface="B Lotus" panose="00000400000000000000" pitchFamily="2" charset="-78"/>
              </a:rPr>
              <a:t>سال گذشته</a:t>
            </a:r>
            <a:r>
              <a:rPr kumimoji="0" lang="ar-SA" altLang="fa-IR" sz="2800" b="0" i="0" u="none" strike="noStrike" cap="none" normalizeH="0" baseline="0" dirty="0">
                <a:ln>
                  <a:noFill/>
                </a:ln>
                <a:solidFill>
                  <a:srgbClr val="000000"/>
                </a:solidFill>
                <a:effectLst/>
                <a:latin typeface="sahel"/>
                <a:cs typeface="B Lotus" panose="00000400000000000000" pitchFamily="2" charset="-78"/>
              </a:rPr>
              <a:t> طبق جدول مصوبه شورای عالی انقلاب فرهنگی، </a:t>
            </a:r>
            <a:r>
              <a:rPr kumimoji="0" lang="ar-SA" altLang="fa-IR" sz="2800" b="0" i="0" u="none" strike="noStrike" cap="none" normalizeH="0" baseline="0" dirty="0">
                <a:ln>
                  <a:noFill/>
                </a:ln>
                <a:solidFill>
                  <a:srgbClr val="FF0000"/>
                </a:solidFill>
                <a:effectLst/>
                <a:latin typeface="sahel"/>
                <a:cs typeface="B Lotus" panose="00000400000000000000" pitchFamily="2" charset="-78"/>
              </a:rPr>
              <a:t>وزارت بهداشت می بایست </a:t>
            </a:r>
            <a:r>
              <a:rPr kumimoji="0" lang="fa-IR" altLang="fa-IR" sz="2800" b="0" i="0" u="none" strike="noStrike" cap="none" normalizeH="0" baseline="0" dirty="0">
                <a:ln>
                  <a:noFill/>
                </a:ln>
                <a:solidFill>
                  <a:srgbClr val="FF0000"/>
                </a:solidFill>
                <a:effectLst/>
                <a:latin typeface="sahel"/>
                <a:cs typeface="B Lotus" panose="00000400000000000000" pitchFamily="2" charset="-78"/>
              </a:rPr>
              <a:t>۹</a:t>
            </a:r>
            <a:r>
              <a:rPr kumimoji="0" lang="ar-SA" altLang="fa-IR" sz="2800" b="0" i="0" u="none" strike="noStrike" cap="none" normalizeH="0" baseline="0" dirty="0">
                <a:ln>
                  <a:noFill/>
                </a:ln>
                <a:solidFill>
                  <a:srgbClr val="FF0000"/>
                </a:solidFill>
                <a:effectLst/>
                <a:latin typeface="sahel"/>
                <a:cs typeface="B Lotus" panose="00000400000000000000" pitchFamily="2" charset="-78"/>
              </a:rPr>
              <a:t> هزار و 600 نفر دانشجوی  پزشکی پذیرش می کرد که این تعداد به 10 هزار و 262 نفر رسید </a:t>
            </a:r>
            <a:r>
              <a:rPr kumimoji="0" lang="ar-SA" altLang="fa-IR" sz="2800" b="0" i="0" u="none" strike="noStrike" cap="none" normalizeH="0" baseline="0" dirty="0">
                <a:ln>
                  <a:noFill/>
                </a:ln>
                <a:solidFill>
                  <a:srgbClr val="000000"/>
                </a:solidFill>
                <a:effectLst/>
                <a:latin typeface="sahel"/>
                <a:cs typeface="B Lotus" panose="00000400000000000000" pitchFamily="2" charset="-78"/>
              </a:rPr>
              <a:t> و دلیل آن طبق گزارش سازمان سنجش، برخی محدودیت ها از جمله  نمره های مشابه بود که توانایی جداسازی افراد وجود نداشت، بنابراین وزارت بهداشت بیشتر از جدول پذیرش کرد.</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وی تصریح کرد: شرایط در رشته دندانپزشکی هم به همین صورت بوده و طبق جدولی که برای افزایش ظرفیت دانشجویان دندانپزشکی مشخص شده در پایان سالجاری، وزارت بهداشت می بایست تعداد 2 هزار و 219 نفر را پذیرش کند در حالی که وزارت بهداشت سال گذشته 2 هزار 259 دانشجوی دندانپزشکی را پذیرش کرد یعنی در اعمال قانون شورای عالی انقلاب فرهنگی، وزارت بهداشت از جدول هم جلوتر بوده است.</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دکتر باقری فرد افزود: امسال نیز به شورای عالی انقلاب فرهنگی و سازمان سنجش اعلام کرده ایم که فصل الخطاب جدول تعداد پذیرش نهایی شورای عالی انقلاب فرهنگی است و </a:t>
            </a:r>
            <a:r>
              <a:rPr kumimoji="0" lang="ar-SA" altLang="fa-IR" sz="2800" b="0" i="0" u="none" strike="noStrike" cap="none" normalizeH="0" baseline="0" dirty="0">
                <a:ln>
                  <a:noFill/>
                </a:ln>
                <a:solidFill>
                  <a:schemeClr val="tx2"/>
                </a:solidFill>
                <a:effectLst/>
                <a:latin typeface="sahel"/>
                <a:cs typeface="B Lotus" panose="00000400000000000000" pitchFamily="2" charset="-78"/>
              </a:rPr>
              <a:t>قطعا ظرفیتی که در سالجاری پذیرش خواهیم کرد همان تعدادی است که در جدول مشخص شده یعنی حدود 11 هزار و  520 نفر پذیرش خواهد شد </a:t>
            </a:r>
            <a:r>
              <a:rPr kumimoji="0" lang="ar-SA" altLang="fa-IR" sz="2800" b="0" i="0" u="none" strike="noStrike" cap="none" normalizeH="0" baseline="0" dirty="0">
                <a:ln>
                  <a:noFill/>
                </a:ln>
                <a:solidFill>
                  <a:srgbClr val="000000"/>
                </a:solidFill>
                <a:effectLst/>
                <a:latin typeface="sahel"/>
                <a:cs typeface="B Lotus" panose="00000400000000000000" pitchFamily="2" charset="-78"/>
              </a:rPr>
              <a:t>و زمینه برای پذیرش تعداد بیشتر در وزارت بهداشت وجود ندارد.</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معاون آموزشی وزارت بهداشت در عین حال یاد آور شد: در مصوبه شورای عالی انقلاب فرهنگی، طرف تعهد فقط وزارت بهداشت نیست بلکه سازمان های برنامه و بودجه و امور استخدامی هم وظیفه دارند برای اختصاص اعتبارات لازم کمک نمایند تا  زیرساختهای لازم برای پذیرش دانشجویان جدید فراهم شود./210</a:t>
            </a:r>
            <a:endParaRPr kumimoji="0" lang="fa-IR" altLang="fa-IR" sz="2800" b="0" i="0" u="none" strike="noStrike" cap="none" normalizeH="0" baseline="0" dirty="0">
              <a:ln>
                <a:noFill/>
              </a:ln>
              <a:solidFill>
                <a:srgbClr val="000000"/>
              </a:solidFill>
              <a:effectLst/>
              <a:latin typeface="sahel"/>
              <a:cs typeface="B Lotus" panose="00000400000000000000" pitchFamily="2" charset="-78"/>
            </a:endParaRPr>
          </a:p>
        </p:txBody>
      </p:sp>
      <p:sp>
        <p:nvSpPr>
          <p:cNvPr id="3" name="AutoShape 2" descr=" "/>
          <p:cNvSpPr>
            <a:spLocks noChangeAspect="1" noChangeArrowheads="1"/>
          </p:cNvSpPr>
          <p:nvPr/>
        </p:nvSpPr>
        <p:spPr bwMode="auto">
          <a:xfrm>
            <a:off x="34925" y="195627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Tree>
    <p:extLst>
      <p:ext uri="{BB962C8B-B14F-4D97-AF65-F5344CB8AC3E}">
        <p14:creationId xmlns:p14="http://schemas.microsoft.com/office/powerpoint/2010/main" val="4103560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4495800" y="2091763"/>
            <a:ext cx="5410200" cy="0"/>
          </a:xfrm>
          <a:prstGeom prst="line">
            <a:avLst/>
          </a:prstGeom>
          <a:ln w="19050" cap="rnd">
            <a:solidFill>
              <a:srgbClr val="004AAD"/>
            </a:solidFill>
            <a:prstDash val="solid"/>
            <a:headEnd type="none" w="sm" len="sm"/>
            <a:tailEnd type="none" w="sm" len="sm"/>
          </a:ln>
        </p:spPr>
      </p:sp>
      <p:sp>
        <p:nvSpPr>
          <p:cNvPr id="3" name="AutoShape 3"/>
          <p:cNvSpPr/>
          <p:nvPr/>
        </p:nvSpPr>
        <p:spPr>
          <a:xfrm>
            <a:off x="13792200" y="2091763"/>
            <a:ext cx="4495800" cy="0"/>
          </a:xfrm>
          <a:prstGeom prst="line">
            <a:avLst/>
          </a:prstGeom>
          <a:ln w="19050" cap="rnd">
            <a:solidFill>
              <a:srgbClr val="004AAD"/>
            </a:solidFill>
            <a:prstDash val="solid"/>
            <a:headEnd type="none" w="sm" len="sm"/>
            <a:tailEnd type="none" w="sm" len="sm"/>
          </a:ln>
        </p:spPr>
      </p:sp>
      <p:sp>
        <p:nvSpPr>
          <p:cNvPr id="4" name="Freeform 4"/>
          <p:cNvSpPr/>
          <p:nvPr/>
        </p:nvSpPr>
        <p:spPr>
          <a:xfrm>
            <a:off x="-6705600" y="-6591300"/>
            <a:ext cx="11961723" cy="12000000"/>
          </a:xfrm>
          <a:custGeom>
            <a:avLst/>
            <a:gdLst/>
            <a:ahLst/>
            <a:cxnLst/>
            <a:rect l="l" t="t" r="r" b="b"/>
            <a:pathLst>
              <a:path w="11961723" h="12000000">
                <a:moveTo>
                  <a:pt x="0" y="0"/>
                </a:moveTo>
                <a:lnTo>
                  <a:pt x="11961722" y="0"/>
                </a:lnTo>
                <a:lnTo>
                  <a:pt x="11961722" y="12000000"/>
                </a:lnTo>
                <a:lnTo>
                  <a:pt x="0" y="12000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15472734" y="7571664"/>
            <a:ext cx="6397438" cy="6417910"/>
          </a:xfrm>
          <a:custGeom>
            <a:avLst/>
            <a:gdLst/>
            <a:ahLst/>
            <a:cxnLst/>
            <a:rect l="l" t="t" r="r" b="b"/>
            <a:pathLst>
              <a:path w="6397438" h="6417910">
                <a:moveTo>
                  <a:pt x="0" y="0"/>
                </a:moveTo>
                <a:lnTo>
                  <a:pt x="6397438" y="0"/>
                </a:lnTo>
                <a:lnTo>
                  <a:pt x="6397438" y="6417910"/>
                </a:lnTo>
                <a:lnTo>
                  <a:pt x="0" y="6417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11">
            <a:extLst>
              <a:ext uri="{FF2B5EF4-FFF2-40B4-BE49-F238E27FC236}">
                <a16:creationId xmlns:a16="http://schemas.microsoft.com/office/drawing/2014/main" id="{FC9BCA86-53F3-37EA-4562-E38529CED912}"/>
              </a:ext>
            </a:extLst>
          </p:cNvPr>
          <p:cNvSpPr txBox="1"/>
          <p:nvPr/>
        </p:nvSpPr>
        <p:spPr>
          <a:xfrm>
            <a:off x="4953000" y="419100"/>
            <a:ext cx="13155086" cy="1234953"/>
          </a:xfrm>
          <a:prstGeom prst="rect">
            <a:avLst/>
          </a:prstGeom>
        </p:spPr>
        <p:txBody>
          <a:bodyPr wrap="square" lIns="0" tIns="0" rIns="0" bIns="0" rtlCol="0" anchor="t">
            <a:spAutoFit/>
          </a:bodyPr>
          <a:lstStyle/>
          <a:p>
            <a:pPr algn="ctr" rtl="1">
              <a:lnSpc>
                <a:spcPts val="10199"/>
              </a:lnSpc>
            </a:pPr>
            <a:r>
              <a:rPr lang="fa-IR"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در معرفی افراد چه </a:t>
            </a:r>
            <a:r>
              <a:rPr lang="fa-IR" sz="5400" dirty="0">
                <a:solidFill>
                  <a:srgbClr val="002060"/>
                </a:solidFill>
                <a:latin typeface="Calibri" panose="020F0502020204030204" pitchFamily="34" charset="0"/>
                <a:ea typeface="Calibri" panose="020F0502020204030204" pitchFamily="34" charset="0"/>
                <a:cs typeface="B Titr" panose="00000700000000000000" pitchFamily="2" charset="-78"/>
              </a:rPr>
              <a:t>نکاتی را باید </a:t>
            </a:r>
            <a:r>
              <a:rPr lang="fa-IR"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رعایت کرد:</a:t>
            </a:r>
            <a:endParaRPr lang="en-US"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7" name="TextBox 6">
            <a:extLst>
              <a:ext uri="{FF2B5EF4-FFF2-40B4-BE49-F238E27FC236}">
                <a16:creationId xmlns:a16="http://schemas.microsoft.com/office/drawing/2014/main" id="{BB8F2DB9-A080-6621-01AF-935C70041849}"/>
              </a:ext>
            </a:extLst>
          </p:cNvPr>
          <p:cNvSpPr txBox="1"/>
          <p:nvPr/>
        </p:nvSpPr>
        <p:spPr>
          <a:xfrm>
            <a:off x="4495800" y="2513145"/>
            <a:ext cx="13420370" cy="1331134"/>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اگر فرد دارای چند پست و مقام بود، ابتدا از سمت معروف و مهم و مربوط به رویداد خبری و سپس در دیگر پاراگراف ها، از سمت های دیگر او استفاده شود.</a:t>
            </a:r>
          </a:p>
        </p:txBody>
      </p:sp>
      <p:sp>
        <p:nvSpPr>
          <p:cNvPr id="8" name="TextBox 7">
            <a:extLst>
              <a:ext uri="{FF2B5EF4-FFF2-40B4-BE49-F238E27FC236}">
                <a16:creationId xmlns:a16="http://schemas.microsoft.com/office/drawing/2014/main" id="{CDA5D3F0-D60D-26BD-FB82-E5B06AD27EA9}"/>
              </a:ext>
            </a:extLst>
          </p:cNvPr>
          <p:cNvSpPr txBox="1"/>
          <p:nvPr/>
        </p:nvSpPr>
        <p:spPr>
          <a:xfrm>
            <a:off x="1937677" y="4477933"/>
            <a:ext cx="15172970" cy="1331134"/>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در معرفی افراد بهتر است نام و نام خانوادگی و سمت به طور کامل بیان شود و در ادامه خبر، می توان از یکی از عناوین سمت یا نام خانوادگی جداگانه بهره جست.</a:t>
            </a:r>
          </a:p>
        </p:txBody>
      </p:sp>
      <p:sp>
        <p:nvSpPr>
          <p:cNvPr id="9" name="TextBox 8">
            <a:extLst>
              <a:ext uri="{FF2B5EF4-FFF2-40B4-BE49-F238E27FC236}">
                <a16:creationId xmlns:a16="http://schemas.microsoft.com/office/drawing/2014/main" id="{BD6A722F-3D68-711F-F527-444A932E021F}"/>
              </a:ext>
            </a:extLst>
          </p:cNvPr>
          <p:cNvSpPr txBox="1"/>
          <p:nvPr/>
        </p:nvSpPr>
        <p:spPr>
          <a:xfrm>
            <a:off x="381000" y="6442721"/>
            <a:ext cx="16163570" cy="1331134"/>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بیان سمت های علمی افراد مثل دکتر، مهندس، سرهنگ و ... اگر با اظهارات و اقدامات افراد در خبر ارتباط داشته باشد، ضروری است.</a:t>
            </a:r>
          </a:p>
        </p:txBody>
      </p:sp>
      <p:sp>
        <p:nvSpPr>
          <p:cNvPr id="10" name="TextBox 9">
            <a:extLst>
              <a:ext uri="{FF2B5EF4-FFF2-40B4-BE49-F238E27FC236}">
                <a16:creationId xmlns:a16="http://schemas.microsoft.com/office/drawing/2014/main" id="{3CD55361-9A9F-6D32-7493-E259F1D01744}"/>
              </a:ext>
            </a:extLst>
          </p:cNvPr>
          <p:cNvSpPr txBox="1"/>
          <p:nvPr/>
        </p:nvSpPr>
        <p:spPr>
          <a:xfrm>
            <a:off x="381000" y="8026507"/>
            <a:ext cx="15144917" cy="1331134"/>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نام های خارجی، اسامی خاص، عبارات علمی و نقل قول از دیگران در متن خبر را باید داخل </a:t>
            </a:r>
            <a:r>
              <a:rPr lang="fa-IR" sz="2800" dirty="0" err="1">
                <a:latin typeface="Calibri" panose="020F0502020204030204" pitchFamily="34" charset="0"/>
                <a:ea typeface="Calibri" panose="020F0502020204030204" pitchFamily="34" charset="0"/>
                <a:cs typeface="2  Homa" panose="00000400000000000000" pitchFamily="2" charset="-78"/>
              </a:rPr>
              <a:t>گیومه</a:t>
            </a:r>
            <a:r>
              <a:rPr lang="fa-IR" sz="2800" dirty="0">
                <a:latin typeface="Calibri" panose="020F0502020204030204" pitchFamily="34" charset="0"/>
                <a:ea typeface="Calibri" panose="020F0502020204030204" pitchFamily="34" charset="0"/>
                <a:cs typeface="2  Homa" panose="00000400000000000000" pitchFamily="2" charset="-78"/>
              </a:rPr>
              <a:t> نوشت. نقل قول معمولا به خبر جنبه سندیت می دهد و اهمیت آن را بالا می برد.</a:t>
            </a:r>
          </a:p>
        </p:txBody>
      </p:sp>
    </p:spTree>
    <p:extLst>
      <p:ext uri="{BB962C8B-B14F-4D97-AF65-F5344CB8AC3E}">
        <p14:creationId xmlns:p14="http://schemas.microsoft.com/office/powerpoint/2010/main" val="927624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3" name="Rectangle 2"/>
          <p:cNvSpPr/>
          <p:nvPr/>
        </p:nvSpPr>
        <p:spPr>
          <a:xfrm>
            <a:off x="609600" y="800100"/>
            <a:ext cx="17101200" cy="82971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lnSpc>
                <a:spcPct val="150000"/>
              </a:lnSpc>
              <a:spcAft>
                <a:spcPts val="750"/>
              </a:spcAft>
            </a:pPr>
            <a:r>
              <a:rPr lang="fa-IR" sz="3200" b="1" dirty="0">
                <a:solidFill>
                  <a:srgbClr val="FF0000"/>
                </a:solidFill>
                <a:latin typeface="var(--isipoFont)"/>
                <a:ea typeface="Times New Roman" panose="02020603050405020304" pitchFamily="18" charset="0"/>
                <a:cs typeface="B Titr" panose="00000700000000000000" pitchFamily="2" charset="-78"/>
              </a:rPr>
              <a:t>بررسی آخرین وضعیت راه اندازی دانشکده های علوم پزشکی شرق و غرب</a:t>
            </a:r>
          </a:p>
          <a:p>
            <a:pPr algn="ctr" rtl="1">
              <a:lnSpc>
                <a:spcPct val="150000"/>
              </a:lnSpc>
              <a:spcAft>
                <a:spcPts val="750"/>
              </a:spcAft>
            </a:pPr>
            <a:r>
              <a:rPr lang="fa-IR" sz="3200" b="1" dirty="0">
                <a:solidFill>
                  <a:srgbClr val="FF0000"/>
                </a:solidFill>
                <a:latin typeface="var(--isipoFont)"/>
                <a:ea typeface="Times New Roman" panose="02020603050405020304" pitchFamily="18" charset="0"/>
                <a:cs typeface="B Titr" panose="00000700000000000000" pitchFamily="2" charset="-78"/>
              </a:rPr>
              <a:t>با حضور استاندار هرمزگان</a:t>
            </a:r>
          </a:p>
          <a:p>
            <a:pPr algn="ctr" rtl="1">
              <a:lnSpc>
                <a:spcPct val="150000"/>
              </a:lnSpc>
              <a:spcAft>
                <a:spcPts val="750"/>
              </a:spcAft>
            </a:pPr>
            <a:endParaRPr lang="en-US" sz="3200" b="1" dirty="0">
              <a:solidFill>
                <a:srgbClr val="FF0000"/>
              </a:solidFill>
              <a:latin typeface="Times New Roman" panose="02020603050405020304" pitchFamily="18" charset="0"/>
              <a:ea typeface="Times New Roman" panose="02020603050405020304" pitchFamily="18" charset="0"/>
              <a:cs typeface="B Titr" panose="00000700000000000000" pitchFamily="2" charset="-78"/>
            </a:endParaRPr>
          </a:p>
          <a:p>
            <a:pPr algn="r" rtl="1">
              <a:spcAft>
                <a:spcPts val="1125"/>
              </a:spcAft>
            </a:pPr>
            <a:r>
              <a:rPr lang="fa-IR" sz="2400" b="1" dirty="0">
                <a:solidFill>
                  <a:srgbClr val="000000"/>
                </a:solidFill>
                <a:latin typeface="vazir"/>
                <a:ea typeface="Times New Roman" panose="02020603050405020304" pitchFamily="18" charset="0"/>
                <a:cs typeface="B Titr" panose="00000700000000000000" pitchFamily="2" charset="-78"/>
              </a:rPr>
              <a:t>رییس</a:t>
            </a:r>
            <a:r>
              <a:rPr lang="fa-IR" sz="2400" b="1" dirty="0">
                <a:solidFill>
                  <a:srgbClr val="000000"/>
                </a:solidFill>
                <a:latin typeface="Times New Roman" panose="02020603050405020304" pitchFamily="18" charset="0"/>
                <a:ea typeface="Times New Roman" panose="02020603050405020304" pitchFamily="18" charset="0"/>
                <a:cs typeface="B Titr" panose="00000700000000000000" pitchFamily="2" charset="-78"/>
              </a:rPr>
              <a:t> </a:t>
            </a:r>
            <a:r>
              <a:rPr lang="fa-IR" sz="2400" b="1" dirty="0">
                <a:solidFill>
                  <a:srgbClr val="000000"/>
                </a:solidFill>
                <a:latin typeface="vazir"/>
                <a:ea typeface="Times New Roman" panose="02020603050405020304" pitchFamily="18" charset="0"/>
                <a:cs typeface="B Titr" panose="00000700000000000000" pitchFamily="2" charset="-78"/>
              </a:rPr>
              <a:t>دانشگاه علوم پزشکی هرمزگان</a:t>
            </a:r>
            <a:r>
              <a:rPr lang="en-US" sz="2400" dirty="0">
                <a:solidFill>
                  <a:srgbClr val="000000"/>
                </a:solidFill>
                <a:latin typeface="vazir"/>
                <a:ea typeface="Times New Roman" panose="02020603050405020304" pitchFamily="18" charset="0"/>
                <a:cs typeface="B Lotus" panose="00000400000000000000" pitchFamily="2" charset="-78"/>
              </a:rPr>
              <a:t> </a:t>
            </a:r>
            <a:r>
              <a:rPr lang="fa-IR" sz="2400" dirty="0">
                <a:solidFill>
                  <a:srgbClr val="000000"/>
                </a:solidFill>
                <a:latin typeface="vazir"/>
                <a:ea typeface="Times New Roman" panose="02020603050405020304" pitchFamily="18" charset="0"/>
                <a:cs typeface="B Lotus" panose="00000400000000000000" pitchFamily="2" charset="-78"/>
              </a:rPr>
              <a:t>از برگزاری جلسه به ریاست استاندار با موضوع بررسی آخرین وضعیت راه‌اندازی دانشکده‌های علوم پزشکی شرق و غرب هرمزگان و رفع موانع موجود در شهرستان‌های میناب و بندرلنگه خبر داد</a:t>
            </a:r>
            <a:r>
              <a:rPr lang="en-US" sz="2400" dirty="0">
                <a:solidFill>
                  <a:srgbClr val="000000"/>
                </a:solidFill>
                <a:latin typeface="vazir"/>
                <a:ea typeface="Times New Roman" panose="02020603050405020304" pitchFamily="18" charset="0"/>
                <a:cs typeface="B Lotus" panose="00000400000000000000" pitchFamily="2" charset="-78"/>
              </a:rPr>
              <a:t>.</a:t>
            </a:r>
            <a:endParaRPr lang="en-US" sz="2400" dirty="0">
              <a:latin typeface="Times New Roman" panose="02020603050405020304" pitchFamily="18" charset="0"/>
              <a:ea typeface="Times New Roman" panose="02020603050405020304" pitchFamily="18" charset="0"/>
            </a:endParaRPr>
          </a:p>
          <a:p>
            <a:pPr algn="r" rtl="1">
              <a:spcAft>
                <a:spcPts val="800"/>
              </a:spcAft>
            </a:pPr>
            <a:r>
              <a:rPr lang="en-US" sz="2400" dirty="0">
                <a:solidFill>
                  <a:srgbClr val="000000"/>
                </a:solidFill>
                <a:latin typeface="vazir"/>
                <a:ea typeface="Calibri" panose="020F0502020204030204" pitchFamily="34" charset="0"/>
                <a:cs typeface="B Lotus" panose="00000400000000000000" pitchFamily="2" charset="-78"/>
              </a:rPr>
              <a:t> </a:t>
            </a:r>
            <a:r>
              <a:rPr lang="fa-IR" sz="2400" dirty="0">
                <a:solidFill>
                  <a:srgbClr val="000000"/>
                </a:solidFill>
                <a:latin typeface="vazir"/>
                <a:ea typeface="Calibri" panose="020F0502020204030204" pitchFamily="34" charset="0"/>
                <a:cs typeface="B Titr" panose="00000700000000000000" pitchFamily="2" charset="-78"/>
              </a:rPr>
              <a:t>دکتر غلامعلی جاودان </a:t>
            </a:r>
            <a:r>
              <a:rPr lang="fa-IR" sz="2400" dirty="0">
                <a:solidFill>
                  <a:srgbClr val="000000"/>
                </a:solidFill>
                <a:latin typeface="vazir"/>
                <a:ea typeface="Calibri" panose="020F0502020204030204" pitchFamily="34" charset="0"/>
                <a:cs typeface="B Lotus" panose="00000400000000000000" pitchFamily="2" charset="-78"/>
              </a:rPr>
              <a:t>در ادامه افزود: صبح امروز شنبه ۱۴ مرداد جلسه هماهنگی مرتبط با تاسیس دانشکده‌های علوم پزشکی شرق و غرب هرمزگان به ریاست مهدی دوستی استاندار هرمزگان و با حضور فرمانداران شهرستان‌های میناب و بندرلنگه، معاونین دانشگاه علوم پزشکی هرمزگان، رئیس سازمان برنامه و بودجه استان و جمعی از مدیران مرتبط برگزار و آخرین جمع بندی ها در خصوص راه اندازی این دانشکده انجام شد</a:t>
            </a:r>
            <a:r>
              <a:rPr lang="en-US" sz="2400" dirty="0">
                <a:solidFill>
                  <a:srgbClr val="000000"/>
                </a:solidFill>
                <a:latin typeface="vazir"/>
                <a:ea typeface="Calibri" panose="020F0502020204030204" pitchFamily="34" charset="0"/>
                <a:cs typeface="B Lotus" panose="00000400000000000000" pitchFamily="2" charset="-78"/>
              </a:rPr>
              <a:t>.</a:t>
            </a:r>
            <a:br>
              <a:rPr lang="en-US" sz="2400" dirty="0">
                <a:solidFill>
                  <a:srgbClr val="000000"/>
                </a:solidFill>
                <a:latin typeface="vazir"/>
                <a:ea typeface="Calibri" panose="020F0502020204030204" pitchFamily="34" charset="0"/>
                <a:cs typeface="B Lotus" panose="00000400000000000000" pitchFamily="2" charset="-78"/>
              </a:rPr>
            </a:br>
            <a:r>
              <a:rPr lang="fa-IR" sz="2400" dirty="0">
                <a:solidFill>
                  <a:srgbClr val="000000"/>
                </a:solidFill>
                <a:latin typeface="vazir"/>
                <a:ea typeface="Calibri" panose="020F0502020204030204" pitchFamily="34" charset="0"/>
                <a:cs typeface="B Titr" panose="00000700000000000000" pitchFamily="2" charset="-78"/>
              </a:rPr>
              <a:t>دکتر جاودان </a:t>
            </a:r>
            <a:r>
              <a:rPr lang="fa-IR" sz="2400" dirty="0">
                <a:solidFill>
                  <a:srgbClr val="000000"/>
                </a:solidFill>
                <a:latin typeface="vazir"/>
                <a:ea typeface="Calibri" panose="020F0502020204030204" pitchFamily="34" charset="0"/>
                <a:cs typeface="B Lotus" panose="00000400000000000000" pitchFamily="2" charset="-78"/>
              </a:rPr>
              <a:t>گفت: در این جلسه تامین زیرساخت‌های رفاهی و آموزشی موقت از جمله خوابگاه دخترانه و پسرانه، کلاس‌های درس و فضای آموزشی مورد نیاز دانشکده در شرق و غرب استان به محوریت شهرستان‌های میناب و بندرلنگه مصوب شد</a:t>
            </a:r>
            <a:r>
              <a:rPr lang="en-US" sz="2400" dirty="0">
                <a:solidFill>
                  <a:srgbClr val="000000"/>
                </a:solidFill>
                <a:latin typeface="vazir"/>
                <a:ea typeface="Calibri" panose="020F0502020204030204" pitchFamily="34" charset="0"/>
                <a:cs typeface="B Lotus" panose="00000400000000000000" pitchFamily="2" charset="-78"/>
              </a:rPr>
              <a:t>.</a:t>
            </a:r>
            <a:br>
              <a:rPr lang="en-US" sz="2400" dirty="0">
                <a:solidFill>
                  <a:srgbClr val="000000"/>
                </a:solidFill>
                <a:latin typeface="vazir"/>
                <a:ea typeface="Calibri" panose="020F0502020204030204" pitchFamily="34" charset="0"/>
                <a:cs typeface="B Lotus" panose="00000400000000000000" pitchFamily="2" charset="-78"/>
              </a:rPr>
            </a:br>
            <a:r>
              <a:rPr lang="fa-IR" sz="2400" dirty="0">
                <a:solidFill>
                  <a:srgbClr val="000000"/>
                </a:solidFill>
                <a:latin typeface="vazir"/>
                <a:ea typeface="Calibri" panose="020F0502020204030204" pitchFamily="34" charset="0"/>
                <a:cs typeface="B Titr" panose="00000700000000000000" pitchFamily="2" charset="-78"/>
              </a:rPr>
              <a:t>قائم مقام وزیر در استان </a:t>
            </a:r>
            <a:r>
              <a:rPr lang="fa-IR" sz="2400" dirty="0">
                <a:solidFill>
                  <a:srgbClr val="000000"/>
                </a:solidFill>
                <a:latin typeface="vazir"/>
                <a:ea typeface="Calibri" panose="020F0502020204030204" pitchFamily="34" charset="0"/>
                <a:cs typeface="B Lotus" panose="00000400000000000000" pitchFamily="2" charset="-78"/>
              </a:rPr>
              <a:t>در خصوص تخصیص زمین مورد نیاز تصریح کرد: طراحی جامع و اجرای فازبندی احداث دانشکده علوم پزشکی شرق و غرب در این جلسه تصمیم گیری و مقرر شد پس از طراحی و تصویب طرح، نسبت به تامین اعتبار مورد نیاز، تامین زیرساخت آب و برق و احداث این دانشکده در میناب و بندرلنگه اقدام شود</a:t>
            </a:r>
            <a:r>
              <a:rPr lang="en-US" sz="2400" dirty="0">
                <a:solidFill>
                  <a:srgbClr val="000000"/>
                </a:solidFill>
                <a:latin typeface="vazir"/>
                <a:ea typeface="Calibri" panose="020F0502020204030204" pitchFamily="34" charset="0"/>
                <a:cs typeface="B Lotus" panose="00000400000000000000" pitchFamily="2" charset="-78"/>
              </a:rPr>
              <a:t>.</a:t>
            </a:r>
            <a:br>
              <a:rPr lang="en-US" sz="2400" dirty="0">
                <a:solidFill>
                  <a:srgbClr val="000000"/>
                </a:solidFill>
                <a:latin typeface="vazir"/>
                <a:ea typeface="Calibri" panose="020F0502020204030204" pitchFamily="34" charset="0"/>
                <a:cs typeface="B Lotus" panose="00000400000000000000" pitchFamily="2" charset="-78"/>
              </a:rPr>
            </a:br>
            <a:r>
              <a:rPr lang="fa-IR" sz="2400" dirty="0">
                <a:solidFill>
                  <a:srgbClr val="000000"/>
                </a:solidFill>
                <a:latin typeface="vazir"/>
                <a:ea typeface="Calibri" panose="020F0502020204030204" pitchFamily="34" charset="0"/>
                <a:cs typeface="B Lotus" panose="00000400000000000000" pitchFamily="2" charset="-78"/>
              </a:rPr>
              <a:t>استاندار هرمزگان در این جلسه گفت: برای هر شهرستان چند طرح مهم و مادر در نظر گرفته شده که سبب توسعه و ارتقای سطح کیفیت زیست مردم خواهد شد، احداث دانشکده علوم پزشکی برای شهرستان‌های میناب و بندرلنگه از جمله این طرح‌های مهم است</a:t>
            </a:r>
            <a:r>
              <a:rPr lang="en-US" sz="2400" dirty="0">
                <a:solidFill>
                  <a:srgbClr val="000000"/>
                </a:solidFill>
                <a:latin typeface="vazir"/>
                <a:ea typeface="Calibri" panose="020F0502020204030204" pitchFamily="34" charset="0"/>
                <a:cs typeface="B Lotus" panose="00000400000000000000" pitchFamily="2" charset="-78"/>
              </a:rPr>
              <a:t>.</a:t>
            </a:r>
            <a:br>
              <a:rPr lang="en-US" sz="2400" dirty="0">
                <a:solidFill>
                  <a:srgbClr val="000000"/>
                </a:solidFill>
                <a:latin typeface="vazir"/>
                <a:ea typeface="Calibri" panose="020F0502020204030204" pitchFamily="34" charset="0"/>
                <a:cs typeface="B Lotus" panose="00000400000000000000" pitchFamily="2" charset="-78"/>
              </a:rPr>
            </a:br>
            <a:r>
              <a:rPr lang="fa-IR" sz="2400" dirty="0">
                <a:solidFill>
                  <a:srgbClr val="000000"/>
                </a:solidFill>
                <a:latin typeface="vazir"/>
                <a:ea typeface="Calibri" panose="020F0502020204030204" pitchFamily="34" charset="0"/>
                <a:cs typeface="B Lotus" panose="00000400000000000000" pitchFamily="2" charset="-78"/>
              </a:rPr>
              <a:t>وی ادامه داد: برای تایید دانشکده، نیاز است سه رشته کارشناسی مرتبط با حوزه بهداشت و درمان تعریف شود که این کار صورت گرفته و ظرفیت جذب مورد نظر نیز احصا شده است</a:t>
            </a:r>
            <a:r>
              <a:rPr lang="en-US" sz="2400" dirty="0">
                <a:solidFill>
                  <a:srgbClr val="000000"/>
                </a:solidFill>
                <a:latin typeface="vazir"/>
                <a:ea typeface="Calibri" panose="020F0502020204030204" pitchFamily="34" charset="0"/>
                <a:cs typeface="B Lotus" panose="00000400000000000000" pitchFamily="2" charset="-78"/>
              </a:rPr>
              <a:t>.</a:t>
            </a:r>
            <a:br>
              <a:rPr lang="en-US" sz="2400" dirty="0">
                <a:solidFill>
                  <a:srgbClr val="000000"/>
                </a:solidFill>
                <a:latin typeface="vazir"/>
                <a:ea typeface="Calibri" panose="020F0502020204030204" pitchFamily="34" charset="0"/>
                <a:cs typeface="B Lotus" panose="00000400000000000000" pitchFamily="2" charset="-78"/>
              </a:rPr>
            </a:br>
            <a:r>
              <a:rPr lang="fa-IR" sz="2400" dirty="0">
                <a:solidFill>
                  <a:srgbClr val="000000"/>
                </a:solidFill>
                <a:latin typeface="vazir"/>
                <a:ea typeface="Calibri" panose="020F0502020204030204" pitchFamily="34" charset="0"/>
                <a:cs typeface="B Lotus" panose="00000400000000000000" pitchFamily="2" charset="-78"/>
              </a:rPr>
              <a:t>وی ابراز امیدواری کرد با همکاری وزارت بهداشت هر چه سریعتر راه‌اندازی این واحدهای دانشگاهی عملی و از مهرماه در این دانشکده‌ها دانشجو جذب شود</a:t>
            </a:r>
            <a:r>
              <a:rPr lang="en-US" sz="2400" dirty="0">
                <a:solidFill>
                  <a:srgbClr val="000000"/>
                </a:solidFill>
                <a:latin typeface="vazir"/>
                <a:ea typeface="Calibri" panose="020F0502020204030204" pitchFamily="34" charset="0"/>
                <a:cs typeface="B Lotus" panose="00000400000000000000" pitchFamily="2" charset="-78"/>
              </a:rPr>
              <a:t>.</a:t>
            </a:r>
            <a:br>
              <a:rPr lang="en-US" sz="2400" dirty="0">
                <a:solidFill>
                  <a:srgbClr val="000000"/>
                </a:solidFill>
                <a:latin typeface="vazir"/>
                <a:ea typeface="Calibri" panose="020F0502020204030204" pitchFamily="34" charset="0"/>
                <a:cs typeface="B Lotus" panose="00000400000000000000" pitchFamily="2" charset="-78"/>
              </a:rPr>
            </a:br>
            <a:r>
              <a:rPr lang="fa-IR" sz="2400" dirty="0">
                <a:solidFill>
                  <a:srgbClr val="000000"/>
                </a:solidFill>
                <a:latin typeface="vazir"/>
                <a:ea typeface="Calibri" panose="020F0502020204030204" pitchFamily="34" charset="0"/>
                <a:cs typeface="B Lotus" panose="00000400000000000000" pitchFamily="2" charset="-78"/>
              </a:rPr>
              <a:t>دوستی همچنین تاکید کرد در هفته جاری جلسه ای میان مسئولان استانی با وزیر بهداشت برگزار و در خصوص نهایی کردن پرونده راه اندازی این دانشکده‌ها بحث و تبادل نظر خواهد شد</a:t>
            </a:r>
            <a:endParaRPr lang="fa-IR" sz="2400" dirty="0"/>
          </a:p>
        </p:txBody>
      </p:sp>
    </p:spTree>
    <p:extLst>
      <p:ext uri="{BB962C8B-B14F-4D97-AF65-F5344CB8AC3E}">
        <p14:creationId xmlns:p14="http://schemas.microsoft.com/office/powerpoint/2010/main" val="3206717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2" name="Rectangle 1"/>
          <p:cNvSpPr/>
          <p:nvPr/>
        </p:nvSpPr>
        <p:spPr>
          <a:xfrm>
            <a:off x="1676400" y="1943100"/>
            <a:ext cx="14935200" cy="5606022"/>
          </a:xfrm>
          <a:prstGeom prst="rect">
            <a:avLst/>
          </a:prstGeom>
        </p:spPr>
        <p:style>
          <a:lnRef idx="2">
            <a:schemeClr val="accent2"/>
          </a:lnRef>
          <a:fillRef idx="1">
            <a:schemeClr val="lt1"/>
          </a:fillRef>
          <a:effectRef idx="0">
            <a:schemeClr val="accent2"/>
          </a:effectRef>
          <a:fontRef idx="minor">
            <a:schemeClr val="dk1"/>
          </a:fontRef>
        </p:style>
        <p:txBody>
          <a:bodyPr wrap="square" numCol="1" spcCol="360000" rtlCol="1" anchor="ctr">
            <a:spAutoFit/>
          </a:bodyPr>
          <a:lstStyle/>
          <a:p>
            <a:pPr algn="ctr" rtl="1">
              <a:lnSpc>
                <a:spcPct val="150000"/>
              </a:lnSpc>
              <a:spcAft>
                <a:spcPts val="800"/>
              </a:spcAft>
            </a:pPr>
            <a:r>
              <a:rPr lang="fa-IR" sz="4000" b="1" dirty="0">
                <a:solidFill>
                  <a:srgbClr val="FF0000"/>
                </a:solidFill>
                <a:latin typeface="vazir"/>
                <a:ea typeface="Times New Roman" panose="02020603050405020304" pitchFamily="18" charset="0"/>
                <a:cs typeface="B Titr" panose="00000700000000000000" pitchFamily="2" charset="-78"/>
              </a:rPr>
              <a:t>افتتاح اولین بیمارستان مجازی آموزشی کشور در دانشگاه علوم پزشکی ایران</a:t>
            </a:r>
            <a:endParaRPr lang="en-US" sz="4000" b="1" dirty="0">
              <a:solidFill>
                <a:srgbClr val="FF0000"/>
              </a:solidFill>
              <a:latin typeface="vazir"/>
              <a:ea typeface="Times New Roman" panose="02020603050405020304" pitchFamily="18" charset="0"/>
              <a:cs typeface="B Titr" panose="00000700000000000000" pitchFamily="2" charset="-78"/>
            </a:endParaRPr>
          </a:p>
          <a:p>
            <a:pPr algn="just" rtl="1">
              <a:lnSpc>
                <a:spcPct val="107000"/>
              </a:lnSpc>
              <a:spcAft>
                <a:spcPts val="800"/>
              </a:spcAft>
            </a:pPr>
            <a:endParaRPr lang="en-US" sz="2800" dirty="0">
              <a:latin typeface="Calibri" panose="020F0502020204030204" pitchFamily="34" charset="0"/>
              <a:ea typeface="Calibri" panose="020F0502020204030204" pitchFamily="34" charset="0"/>
              <a:cs typeface="B Lotus" panose="00000400000000000000" pitchFamily="2" charset="-78"/>
            </a:endParaRPr>
          </a:p>
          <a:p>
            <a:pPr algn="just" rtl="1">
              <a:lnSpc>
                <a:spcPct val="150000"/>
              </a:lnSpc>
            </a:pPr>
            <a:r>
              <a:rPr lang="en-US" sz="2800" dirty="0">
                <a:cs typeface="B Lotus" panose="00000400000000000000" pitchFamily="2" charset="-78"/>
              </a:rPr>
              <a:t> </a:t>
            </a:r>
            <a:r>
              <a:rPr lang="fa-IR" sz="2400" dirty="0">
                <a:cs typeface="B Lotus" panose="00000400000000000000" pitchFamily="2" charset="-78"/>
              </a:rPr>
              <a:t>به گزارش روابط عمومی دانشگاه؛علوم پزشکی ایران‌،  دکتر ابوالفضل باقری فرد- معاون آموزشی وزارت بهداشت در حاشیه راه اندازی اولین بیمارستان مجازی آموزشی کشور اظهار کرد:  این بیمارستان مجازی با هدف توسعه آموزش های علوم پزشکی ایجاد شده  تا دانشجویان در محیط شبیه سازی شده، آموزش های لازم را فرا گرفته و قبل از ورود به محیط واقعی بیمارستان، مهارت های لازم برای خدمت رسانی به بیماران را کسب کنند.</a:t>
            </a:r>
            <a:endParaRPr lang="en-US" sz="2400" dirty="0">
              <a:cs typeface="B Lotus" panose="00000400000000000000" pitchFamily="2" charset="-78"/>
            </a:endParaRPr>
          </a:p>
          <a:p>
            <a:pPr algn="just" rtl="1" fontAlgn="base">
              <a:lnSpc>
                <a:spcPct val="150000"/>
              </a:lnSpc>
              <a:spcAft>
                <a:spcPts val="0"/>
              </a:spcAft>
            </a:pPr>
            <a:r>
              <a:rPr lang="fa-IR" sz="2400" dirty="0">
                <a:cs typeface="B Lotus" panose="00000400000000000000" pitchFamily="2" charset="-78"/>
              </a:rPr>
              <a:t>محمدی تصریح کرد: این بیمارستان شامل دو بخش بیمارستان شبیه سازی و مجازی شده و دارای قسمت های مختلف</a:t>
            </a:r>
            <a:r>
              <a:rPr lang="fa-IR" sz="2400" b="1" dirty="0">
                <a:solidFill>
                  <a:srgbClr val="FF0000"/>
                </a:solidFill>
                <a:cs typeface="B Lotus" panose="00000400000000000000" pitchFamily="2" charset="-78"/>
              </a:rPr>
              <a:t>" </a:t>
            </a:r>
            <a:r>
              <a:rPr lang="en-US" sz="2400" b="1" dirty="0">
                <a:solidFill>
                  <a:srgbClr val="FF0000"/>
                </a:solidFill>
                <a:cs typeface="B Lotus" panose="00000400000000000000" pitchFamily="2" charset="-78"/>
              </a:rPr>
              <a:t>CCU</a:t>
            </a:r>
            <a:r>
              <a:rPr lang="fa-IR" sz="2400" b="1" dirty="0">
                <a:solidFill>
                  <a:srgbClr val="FF0000"/>
                </a:solidFill>
                <a:cs typeface="B Lotus" panose="00000400000000000000" pitchFamily="2" charset="-78"/>
              </a:rPr>
              <a:t>، </a:t>
            </a:r>
            <a:r>
              <a:rPr lang="en-US" sz="2400" b="1" dirty="0">
                <a:solidFill>
                  <a:srgbClr val="FF0000"/>
                </a:solidFill>
                <a:cs typeface="B Lotus" panose="00000400000000000000" pitchFamily="2" charset="-78"/>
              </a:rPr>
              <a:t>NICU</a:t>
            </a:r>
            <a:r>
              <a:rPr lang="fa-IR" sz="2400" b="1" dirty="0">
                <a:solidFill>
                  <a:srgbClr val="FF0000"/>
                </a:solidFill>
                <a:cs typeface="B Lotus" panose="00000400000000000000" pitchFamily="2" charset="-78"/>
              </a:rPr>
              <a:t>،</a:t>
            </a:r>
            <a:r>
              <a:rPr lang="en-US" sz="2400" b="1" dirty="0">
                <a:solidFill>
                  <a:srgbClr val="FF0000"/>
                </a:solidFill>
                <a:cs typeface="B Lotus" panose="00000400000000000000" pitchFamily="2" charset="-78"/>
              </a:rPr>
              <a:t>CPR</a:t>
            </a:r>
            <a:r>
              <a:rPr lang="fa-IR" sz="2400" b="1" dirty="0">
                <a:solidFill>
                  <a:srgbClr val="FF0000"/>
                </a:solidFill>
                <a:cs typeface="B Lotus" panose="00000400000000000000" pitchFamily="2" charset="-78"/>
              </a:rPr>
              <a:t> " </a:t>
            </a:r>
            <a:r>
              <a:rPr lang="fa-IR" sz="2400" dirty="0">
                <a:cs typeface="B Lotus" panose="00000400000000000000" pitchFamily="2" charset="-78"/>
              </a:rPr>
              <a:t>اتاق زایمان، عمل سرپایی، جراحی و... است.</a:t>
            </a:r>
            <a:endParaRPr lang="en-US" sz="2400" dirty="0">
              <a:cs typeface="B Lotus" panose="00000400000000000000" pitchFamily="2" charset="-78"/>
            </a:endParaRPr>
          </a:p>
          <a:p>
            <a:pPr algn="just" rtl="1" fontAlgn="base">
              <a:lnSpc>
                <a:spcPct val="150000"/>
              </a:lnSpc>
              <a:spcAft>
                <a:spcPts val="0"/>
              </a:spcAft>
            </a:pPr>
            <a:r>
              <a:rPr lang="fa-IR" sz="2400" dirty="0">
                <a:cs typeface="B Lotus" panose="00000400000000000000" pitchFamily="2" charset="-78"/>
              </a:rPr>
              <a:t>گفتنی است:پروژه ساخت و راه اندازی بیمارستان شبیه سازی آموزشی </a:t>
            </a:r>
            <a:r>
              <a:rPr lang="fa-IR" sz="2400" b="1" dirty="0">
                <a:solidFill>
                  <a:srgbClr val="FF0000"/>
                </a:solidFill>
                <a:cs typeface="B Lotus" panose="00000400000000000000" pitchFamily="2" charset="-78"/>
              </a:rPr>
              <a:t>"</a:t>
            </a:r>
            <a:r>
              <a:rPr lang="en-US" sz="2400" b="1" dirty="0">
                <a:solidFill>
                  <a:srgbClr val="FF0000"/>
                </a:solidFill>
                <a:cs typeface="B Lotus" panose="00000400000000000000" pitchFamily="2" charset="-78"/>
              </a:rPr>
              <a:t>Simulation Hospital </a:t>
            </a:r>
            <a:r>
              <a:rPr lang="fa-IR" sz="2400" b="1" dirty="0">
                <a:solidFill>
                  <a:srgbClr val="FF0000"/>
                </a:solidFill>
                <a:cs typeface="B Lotus" panose="00000400000000000000" pitchFamily="2" charset="-78"/>
              </a:rPr>
              <a:t> " </a:t>
            </a:r>
            <a:r>
              <a:rPr lang="fa-IR" sz="2400" dirty="0">
                <a:cs typeface="B Lotus" panose="00000400000000000000" pitchFamily="2" charset="-78"/>
              </a:rPr>
              <a:t>با هدف بکارگیری از تکنولوژیهای آموزشی در آموزش فراگیران به پیشنهاد اعضای هیات علمی مرکز مطالعات و توسعه ..........</a:t>
            </a:r>
            <a:endParaRPr lang="en-US" sz="2400" dirty="0">
              <a:cs typeface="B Lotus" panose="00000400000000000000" pitchFamily="2" charset="-78"/>
            </a:endParaRPr>
          </a:p>
        </p:txBody>
      </p:sp>
    </p:spTree>
    <p:extLst>
      <p:ext uri="{BB962C8B-B14F-4D97-AF65-F5344CB8AC3E}">
        <p14:creationId xmlns:p14="http://schemas.microsoft.com/office/powerpoint/2010/main" val="3448674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rot="8498601">
            <a:off x="12762122" y="-6604475"/>
            <a:ext cx="11961723" cy="12000000"/>
          </a:xfrm>
          <a:custGeom>
            <a:avLst/>
            <a:gdLst/>
            <a:ahLst/>
            <a:cxnLst/>
            <a:rect l="l" t="t" r="r" b="b"/>
            <a:pathLst>
              <a:path w="11961723" h="12000000">
                <a:moveTo>
                  <a:pt x="0" y="0"/>
                </a:moveTo>
                <a:lnTo>
                  <a:pt x="11961722" y="0"/>
                </a:lnTo>
                <a:lnTo>
                  <a:pt x="11961722" y="12000000"/>
                </a:lnTo>
                <a:lnTo>
                  <a:pt x="0" y="12000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9408843">
            <a:off x="-2826888" y="7078046"/>
            <a:ext cx="6397438" cy="6417910"/>
          </a:xfrm>
          <a:custGeom>
            <a:avLst/>
            <a:gdLst/>
            <a:ahLst/>
            <a:cxnLst/>
            <a:rect l="l" t="t" r="r" b="b"/>
            <a:pathLst>
              <a:path w="6397438" h="6417910">
                <a:moveTo>
                  <a:pt x="0" y="0"/>
                </a:moveTo>
                <a:lnTo>
                  <a:pt x="6397438" y="0"/>
                </a:lnTo>
                <a:lnTo>
                  <a:pt x="6397438" y="6417910"/>
                </a:lnTo>
                <a:lnTo>
                  <a:pt x="0" y="6417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6">
            <a:extLst>
              <a:ext uri="{FF2B5EF4-FFF2-40B4-BE49-F238E27FC236}">
                <a16:creationId xmlns:a16="http://schemas.microsoft.com/office/drawing/2014/main" id="{BB8F2DB9-A080-6621-01AF-935C70041849}"/>
              </a:ext>
            </a:extLst>
          </p:cNvPr>
          <p:cNvSpPr txBox="1"/>
          <p:nvPr/>
        </p:nvSpPr>
        <p:spPr>
          <a:xfrm>
            <a:off x="762000" y="961413"/>
            <a:ext cx="11711312" cy="2031325"/>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به منظور سهولت خواندن خبر برای مخاطبان، رعایت نشانه گذاری در تنظیم و نگارش خبر </a:t>
            </a:r>
            <a:r>
              <a:rPr lang="fa-IR" sz="2800" dirty="0" err="1">
                <a:latin typeface="Calibri" panose="020F0502020204030204" pitchFamily="34" charset="0"/>
                <a:ea typeface="Calibri" panose="020F0502020204030204" pitchFamily="34" charset="0"/>
                <a:cs typeface="2  Homa" panose="00000400000000000000" pitchFamily="2" charset="-78"/>
              </a:rPr>
              <a:t>الزامی</a:t>
            </a:r>
            <a:r>
              <a:rPr lang="fa-IR" sz="2800" dirty="0">
                <a:latin typeface="Calibri" panose="020F0502020204030204" pitchFamily="34" charset="0"/>
                <a:ea typeface="Calibri" panose="020F0502020204030204" pitchFamily="34" charset="0"/>
                <a:cs typeface="2  Homa" panose="00000400000000000000" pitchFamily="2" charset="-78"/>
              </a:rPr>
              <a:t> است. گاهی نگذاشتن یک </a:t>
            </a:r>
            <a:r>
              <a:rPr lang="fa-IR" sz="2800" dirty="0" err="1">
                <a:latin typeface="Calibri" panose="020F0502020204030204" pitchFamily="34" charset="0"/>
                <a:ea typeface="Calibri" panose="020F0502020204030204" pitchFamily="34" charset="0"/>
                <a:cs typeface="2  Homa" panose="00000400000000000000" pitchFamily="2" charset="-78"/>
              </a:rPr>
              <a:t>ویرگول</a:t>
            </a:r>
            <a:r>
              <a:rPr lang="fa-IR" sz="2800" dirty="0">
                <a:latin typeface="Calibri" panose="020F0502020204030204" pitchFamily="34" charset="0"/>
                <a:ea typeface="Calibri" panose="020F0502020204030204" pitchFamily="34" charset="0"/>
                <a:cs typeface="2  Homa" panose="00000400000000000000" pitchFamily="2" charset="-78"/>
              </a:rPr>
              <a:t> در جایی که حتما باید قرار می گرفت، معنای جمله را کاملا تغییر می دهد.</a:t>
            </a:r>
          </a:p>
        </p:txBody>
      </p:sp>
      <p:sp>
        <p:nvSpPr>
          <p:cNvPr id="8" name="TextBox 7">
            <a:extLst>
              <a:ext uri="{FF2B5EF4-FFF2-40B4-BE49-F238E27FC236}">
                <a16:creationId xmlns:a16="http://schemas.microsoft.com/office/drawing/2014/main" id="{CDA5D3F0-D60D-26BD-FB82-E5B06AD27EA9}"/>
              </a:ext>
            </a:extLst>
          </p:cNvPr>
          <p:cNvSpPr txBox="1"/>
          <p:nvPr/>
        </p:nvSpPr>
        <p:spPr>
          <a:xfrm>
            <a:off x="371831" y="3589093"/>
            <a:ext cx="13463912" cy="3323987"/>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به فرد حقیقی یا حقوقی، نهاد یا سازمانی که خبر از آن سرچشمه می گیرد، منبع خبر می گویند. در </a:t>
            </a:r>
            <a:r>
              <a:rPr lang="fa-IR" sz="2800" dirty="0" err="1">
                <a:latin typeface="Calibri" panose="020F0502020204030204" pitchFamily="34" charset="0"/>
                <a:ea typeface="Calibri" panose="020F0502020204030204" pitchFamily="34" charset="0"/>
                <a:cs typeface="2  Homa" panose="00000400000000000000" pitchFamily="2" charset="-78"/>
              </a:rPr>
              <a:t>خبرنویسی</a:t>
            </a:r>
            <a:r>
              <a:rPr lang="fa-IR" sz="2800" dirty="0">
                <a:latin typeface="Calibri" panose="020F0502020204030204" pitchFamily="34" charset="0"/>
                <a:ea typeface="Calibri" panose="020F0502020204030204" pitchFamily="34" charset="0"/>
                <a:cs typeface="2  Homa" panose="00000400000000000000" pitchFamily="2" charset="-78"/>
              </a:rPr>
              <a:t> ذکر منبع از اهمیت زیادی برخوردار است. برای تهیه خبر باید در جمع آوری و ارائه اطلاعات با استفاده از منابع معتبر دقت کرد. در رسانه های مکتوب، معمولا منبع در ابتدای خبر نوشته می شود. تا حد امکان در خبر باید به نقل قول مستقیم پرداخت و تلاش کرد تا انتقال پیام و مطلب بر منبع خبر استوار شود. </a:t>
            </a:r>
          </a:p>
        </p:txBody>
      </p:sp>
      <p:sp>
        <p:nvSpPr>
          <p:cNvPr id="12" name="TextBox 11">
            <a:extLst>
              <a:ext uri="{FF2B5EF4-FFF2-40B4-BE49-F238E27FC236}">
                <a16:creationId xmlns:a16="http://schemas.microsoft.com/office/drawing/2014/main" id="{30A2C81D-D792-6540-BB15-DE53FEE4C7B4}"/>
              </a:ext>
            </a:extLst>
          </p:cNvPr>
          <p:cNvSpPr txBox="1"/>
          <p:nvPr/>
        </p:nvSpPr>
        <p:spPr>
          <a:xfrm>
            <a:off x="3429000" y="7289097"/>
            <a:ext cx="14478000" cy="1977464"/>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در </a:t>
            </a:r>
            <a:r>
              <a:rPr lang="fa-IR" sz="2800" dirty="0" err="1">
                <a:latin typeface="Calibri" panose="020F0502020204030204" pitchFamily="34" charset="0"/>
                <a:ea typeface="Calibri" panose="020F0502020204030204" pitchFamily="34" charset="0"/>
                <a:cs typeface="2  Homa" panose="00000400000000000000" pitchFamily="2" charset="-78"/>
              </a:rPr>
              <a:t>خبرنویسی</a:t>
            </a:r>
            <a:r>
              <a:rPr lang="fa-IR" sz="2800" dirty="0">
                <a:latin typeface="Calibri" panose="020F0502020204030204" pitchFamily="34" charset="0"/>
                <a:ea typeface="Calibri" panose="020F0502020204030204" pitchFamily="34" charset="0"/>
                <a:cs typeface="2  Homa" panose="00000400000000000000" pitchFamily="2" charset="-78"/>
              </a:rPr>
              <a:t> هر جا برای مترادف کلمات بیگانه، کلمه فارسی وجود دارد، باید از بکار بردن کلمات بیگانه خودداری کرد. همچنین باید از به کار بردن واژه ها و عبارات دشوار و دور از ذهن خودداری کرد. در نوشتن خبر، باید کلمات </a:t>
            </a:r>
            <a:r>
              <a:rPr lang="fa-IR" sz="2800" dirty="0" err="1">
                <a:latin typeface="Calibri" panose="020F0502020204030204" pitchFamily="34" charset="0"/>
                <a:ea typeface="Calibri" panose="020F0502020204030204" pitchFamily="34" charset="0"/>
                <a:cs typeface="2  Homa" panose="00000400000000000000" pitchFamily="2" charset="-78"/>
              </a:rPr>
              <a:t>مصطلح</a:t>
            </a:r>
            <a:r>
              <a:rPr lang="fa-IR" sz="2800" dirty="0">
                <a:latin typeface="Calibri" panose="020F0502020204030204" pitchFamily="34" charset="0"/>
                <a:ea typeface="Calibri" panose="020F0502020204030204" pitchFamily="34" charset="0"/>
                <a:cs typeface="2  Homa" panose="00000400000000000000" pitchFamily="2" charset="-78"/>
              </a:rPr>
              <a:t> و متعارف را بر کلمات صحیح </a:t>
            </a:r>
            <a:r>
              <a:rPr lang="fa-IR" sz="2800" dirty="0" err="1">
                <a:latin typeface="Calibri" panose="020F0502020204030204" pitchFamily="34" charset="0"/>
                <a:ea typeface="Calibri" panose="020F0502020204030204" pitchFamily="34" charset="0"/>
                <a:cs typeface="2  Homa" panose="00000400000000000000" pitchFamily="2" charset="-78"/>
              </a:rPr>
              <a:t>نامانوس</a:t>
            </a:r>
            <a:r>
              <a:rPr lang="fa-IR" sz="2800" dirty="0">
                <a:latin typeface="Calibri" panose="020F0502020204030204" pitchFamily="34" charset="0"/>
                <a:ea typeface="Calibri" panose="020F0502020204030204" pitchFamily="34" charset="0"/>
                <a:cs typeface="2  Homa" panose="00000400000000000000" pitchFamily="2" charset="-78"/>
              </a:rPr>
              <a:t> ترجیح داد. </a:t>
            </a:r>
          </a:p>
        </p:txBody>
      </p:sp>
    </p:spTree>
    <p:extLst>
      <p:ext uri="{BB962C8B-B14F-4D97-AF65-F5344CB8AC3E}">
        <p14:creationId xmlns:p14="http://schemas.microsoft.com/office/powerpoint/2010/main" val="3561810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9982200" y="467638"/>
            <a:ext cx="7620000" cy="5601533"/>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a-IR" sz="2800" b="0" i="0" u="none" strike="noStrike" cap="none" normalizeH="0" baseline="0" dirty="0">
                <a:ln>
                  <a:noFill/>
                </a:ln>
                <a:solidFill>
                  <a:srgbClr val="2C2F34"/>
                </a:solidFill>
                <a:effectLst/>
                <a:latin typeface="Vazir"/>
                <a:cs typeface="B Lotus" panose="00000400000000000000" pitchFamily="2" charset="-78"/>
              </a:rPr>
              <a:t>پس، فردا می بینمت.</a:t>
            </a:r>
            <a:br>
              <a:rPr kumimoji="0" lang="fa-IR" altLang="fa-IR" sz="2800" b="0" i="0" u="none" strike="noStrike" cap="none" normalizeH="0" baseline="0" dirty="0">
                <a:ln>
                  <a:noFill/>
                </a:ln>
                <a:solidFill>
                  <a:srgbClr val="2C2F34"/>
                </a:solidFill>
                <a:effectLst/>
                <a:latin typeface="Vazir"/>
                <a:cs typeface="B Lotus" panose="00000400000000000000" pitchFamily="2" charset="-78"/>
              </a:rPr>
            </a:br>
            <a:r>
              <a:rPr kumimoji="0" lang="ar-SA" altLang="fa-IR" sz="2800" b="0" i="0" u="none" strike="noStrike" cap="none" normalizeH="0" baseline="0" dirty="0">
                <a:ln>
                  <a:noFill/>
                </a:ln>
                <a:solidFill>
                  <a:srgbClr val="2C2F34"/>
                </a:solidFill>
                <a:effectLst/>
                <a:latin typeface="Vazir"/>
                <a:cs typeface="B Lotus" panose="00000400000000000000" pitchFamily="2" charset="-78"/>
              </a:rPr>
              <a:t>پس فردا، می بینمت</a:t>
            </a:r>
            <a:r>
              <a:rPr kumimoji="0" lang="fa-IR" altLang="fa-IR" sz="2800" b="0" i="0" u="none" strike="noStrike" cap="none" normalizeH="0" baseline="0" dirty="0">
                <a:ln>
                  <a:noFill/>
                </a:ln>
                <a:solidFill>
                  <a:srgbClr val="2C2F34"/>
                </a:solidFill>
                <a:effectLst/>
                <a:latin typeface="Vazir"/>
                <a:cs typeface="B Lotus" panose="00000400000000000000" pitchFamily="2" charset="-78"/>
              </a:rPr>
              <a:t>.</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fa-IR" altLang="fa-IR" sz="2800" b="0" i="0" u="none" strike="noStrike" cap="none" normalizeH="0" baseline="0" dirty="0">
              <a:ln>
                <a:noFill/>
              </a:ln>
              <a:solidFill>
                <a:schemeClr val="tx1"/>
              </a:solidFill>
              <a:effectLst/>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a-IR" sz="2800" b="0" i="0" u="none" strike="noStrike" cap="none" normalizeH="0" baseline="0" dirty="0">
                <a:ln>
                  <a:noFill/>
                </a:ln>
                <a:solidFill>
                  <a:srgbClr val="2C2F34"/>
                </a:solidFill>
                <a:effectLst/>
                <a:latin typeface="Vazir"/>
                <a:cs typeface="B Lotus" panose="00000400000000000000" pitchFamily="2" charset="-78"/>
              </a:rPr>
              <a:t>پدر مریم، بیمار است</a:t>
            </a:r>
            <a:r>
              <a:rPr kumimoji="0" lang="fa-IR" altLang="fa-IR" sz="2800" b="0" i="0" u="none" strike="noStrike" cap="none" normalizeH="0" baseline="0" dirty="0">
                <a:ln>
                  <a:noFill/>
                </a:ln>
                <a:solidFill>
                  <a:srgbClr val="2C2F34"/>
                </a:solidFill>
                <a:effectLst/>
                <a:latin typeface="Vazir"/>
                <a:cs typeface="B Lotus" panose="00000400000000000000" pitchFamily="2" charset="-78"/>
              </a:rPr>
              <a:t>.</a:t>
            </a:r>
            <a:br>
              <a:rPr kumimoji="0" lang="fa-IR" altLang="fa-IR" sz="2800" b="0" i="0" u="none" strike="noStrike" cap="none" normalizeH="0" baseline="0" dirty="0">
                <a:ln>
                  <a:noFill/>
                </a:ln>
                <a:solidFill>
                  <a:srgbClr val="2C2F34"/>
                </a:solidFill>
                <a:effectLst/>
                <a:latin typeface="Vazir"/>
                <a:cs typeface="B Lotus" panose="00000400000000000000" pitchFamily="2" charset="-78"/>
              </a:rPr>
            </a:br>
            <a:r>
              <a:rPr kumimoji="0" lang="ar-SA" altLang="fa-IR" sz="2800" b="0" i="0" u="none" strike="noStrike" cap="none" normalizeH="0" baseline="0" dirty="0">
                <a:ln>
                  <a:noFill/>
                </a:ln>
                <a:solidFill>
                  <a:srgbClr val="2C2F34"/>
                </a:solidFill>
                <a:effectLst/>
                <a:latin typeface="Vazir"/>
                <a:cs typeface="B Lotus" panose="00000400000000000000" pitchFamily="2" charset="-78"/>
              </a:rPr>
              <a:t>پدر، مریم بیمار است</a:t>
            </a:r>
            <a:r>
              <a:rPr kumimoji="0" lang="fa-IR" altLang="fa-IR" sz="2800" b="0" i="0" u="none" strike="noStrike" cap="none" normalizeH="0" baseline="0" dirty="0">
                <a:ln>
                  <a:noFill/>
                </a:ln>
                <a:solidFill>
                  <a:srgbClr val="2C2F34"/>
                </a:solidFill>
                <a:effectLst/>
                <a:latin typeface="Vazir"/>
                <a:cs typeface="B Lotus" panose="00000400000000000000" pitchFamily="2" charset="-78"/>
              </a:rPr>
              <a:t>.</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fa-IR" altLang="fa-IR" sz="2800" b="0" i="0" u="none" strike="noStrike" cap="none" normalizeH="0" baseline="0" dirty="0">
              <a:ln>
                <a:noFill/>
              </a:ln>
              <a:solidFill>
                <a:schemeClr val="tx1"/>
              </a:solidFill>
              <a:effectLst/>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a-IR" sz="2800" b="0" i="0" u="none" strike="noStrike" cap="none" normalizeH="0" baseline="0" dirty="0">
                <a:ln>
                  <a:noFill/>
                </a:ln>
                <a:solidFill>
                  <a:srgbClr val="2C2F34"/>
                </a:solidFill>
                <a:effectLst/>
                <a:latin typeface="Vazir"/>
                <a:cs typeface="B Lotus" panose="00000400000000000000" pitchFamily="2" charset="-78"/>
              </a:rPr>
              <a:t>بخشش لازم نیست، اعدامش کنید.</a:t>
            </a:r>
            <a:br>
              <a:rPr kumimoji="0" lang="fa-IR" altLang="fa-IR" sz="2800" b="0" i="0" u="none" strike="noStrike" cap="none" normalizeH="0" baseline="0" dirty="0">
                <a:ln>
                  <a:noFill/>
                </a:ln>
                <a:solidFill>
                  <a:srgbClr val="2C2F34"/>
                </a:solidFill>
                <a:effectLst/>
                <a:latin typeface="Vazir"/>
                <a:cs typeface="B Lotus" panose="00000400000000000000" pitchFamily="2" charset="-78"/>
              </a:rPr>
            </a:br>
            <a:r>
              <a:rPr kumimoji="0" lang="ar-SA" altLang="fa-IR" sz="2800" b="0" i="0" u="none" strike="noStrike" cap="none" normalizeH="0" baseline="0" dirty="0">
                <a:ln>
                  <a:noFill/>
                </a:ln>
                <a:solidFill>
                  <a:srgbClr val="2C2F34"/>
                </a:solidFill>
                <a:effectLst/>
                <a:latin typeface="Vazir"/>
                <a:cs typeface="B Lotus" panose="00000400000000000000" pitchFamily="2" charset="-78"/>
              </a:rPr>
              <a:t>بخشش، لازم نیست اعدامش کنید</a:t>
            </a:r>
            <a:r>
              <a:rPr kumimoji="0" lang="fa-IR" altLang="fa-IR" sz="2800" b="0" i="0" u="none" strike="noStrike" cap="none" normalizeH="0" baseline="0" dirty="0">
                <a:ln>
                  <a:noFill/>
                </a:ln>
                <a:solidFill>
                  <a:srgbClr val="2C2F34"/>
                </a:solidFill>
                <a:effectLst/>
                <a:latin typeface="Vazir"/>
                <a:cs typeface="B Lotus" panose="00000400000000000000" pitchFamily="2" charset="-78"/>
              </a:rPr>
              <a:t>.</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fa-IR" altLang="fa-IR" sz="2800" b="0" i="0" u="none" strike="noStrike" cap="none" normalizeH="0" baseline="0" dirty="0">
              <a:ln>
                <a:noFill/>
              </a:ln>
              <a:solidFill>
                <a:schemeClr val="tx1"/>
              </a:solidFill>
              <a:effectLst/>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altLang="fa-IR" sz="2800" b="0" i="0" u="none" strike="noStrike" cap="none" normalizeH="0" baseline="0" dirty="0">
                <a:ln>
                  <a:noFill/>
                </a:ln>
                <a:solidFill>
                  <a:srgbClr val="2C2F34"/>
                </a:solidFill>
                <a:effectLst/>
                <a:latin typeface="Vazir"/>
                <a:cs typeface="B Lotus" panose="00000400000000000000" pitchFamily="2" charset="-78"/>
              </a:rPr>
              <a:t> </a:t>
            </a:r>
            <a:r>
              <a:rPr kumimoji="0" lang="ar-SA" altLang="fa-IR" sz="2800" b="0" i="0" u="none" strike="noStrike" cap="none" normalizeH="0" baseline="0" dirty="0">
                <a:ln>
                  <a:noFill/>
                </a:ln>
                <a:solidFill>
                  <a:srgbClr val="2C2F34"/>
                </a:solidFill>
                <a:effectLst/>
                <a:latin typeface="Vazir"/>
                <a:cs typeface="B Lotus" panose="00000400000000000000" pitchFamily="2" charset="-78"/>
              </a:rPr>
              <a:t>با بررسی اقدامات قانونی، مجلس استیضاح وزیر را از دستور خارج کرد.</a:t>
            </a:r>
            <a:br>
              <a:rPr kumimoji="0" lang="fa-IR" altLang="fa-IR" sz="2800" b="0" i="0" u="none" strike="noStrike" cap="none" normalizeH="0" baseline="0" dirty="0">
                <a:ln>
                  <a:noFill/>
                </a:ln>
                <a:solidFill>
                  <a:srgbClr val="2C2F34"/>
                </a:solidFill>
                <a:effectLst/>
                <a:latin typeface="Vazir"/>
                <a:cs typeface="B Lotus" panose="00000400000000000000" pitchFamily="2" charset="-78"/>
              </a:rPr>
            </a:br>
            <a:r>
              <a:rPr kumimoji="0" lang="ar-SA" altLang="fa-IR" sz="2800" b="0" i="0" u="none" strike="noStrike" cap="none" normalizeH="0" baseline="0" dirty="0">
                <a:ln>
                  <a:noFill/>
                </a:ln>
                <a:solidFill>
                  <a:srgbClr val="2C2F34"/>
                </a:solidFill>
                <a:effectLst/>
                <a:latin typeface="Vazir"/>
                <a:cs typeface="B Lotus" panose="00000400000000000000" pitchFamily="2" charset="-78"/>
              </a:rPr>
              <a:t>با بررسی اقدامات قانونی مجلس، استیضاح وزیر را از دستور خارج کرد</a:t>
            </a:r>
            <a:r>
              <a:rPr kumimoji="0" lang="fa-IR" altLang="fa-IR" sz="2800" b="0" i="0" u="none" strike="noStrike" cap="none" normalizeH="0" baseline="0" dirty="0">
                <a:ln>
                  <a:noFill/>
                </a:ln>
                <a:solidFill>
                  <a:srgbClr val="2C2F34"/>
                </a:solidFill>
                <a:effectLst/>
                <a:latin typeface="Vazir"/>
                <a:cs typeface="B Lotus" panose="00000400000000000000" pitchFamily="2" charset="-78"/>
              </a:rPr>
              <a:t>.</a:t>
            </a:r>
          </a:p>
        </p:txBody>
      </p:sp>
      <p:sp>
        <p:nvSpPr>
          <p:cNvPr id="3" name="AutoShape 2" descr="https://tasvir.yektanet.com/media/banner_ads/3_c24fa672-6aa1-4171-b005-ebe68f5051f8__1e6Z51k8Jy.gif">
            <a:hlinkClick r:id="rId3"/>
          </p:cNvPr>
          <p:cNvSpPr>
            <a:spLocks noChangeAspect="1" noChangeArrowheads="1"/>
          </p:cNvSpPr>
          <p:nvPr/>
        </p:nvSpPr>
        <p:spPr bwMode="auto">
          <a:xfrm>
            <a:off x="36513" y="4111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4" name="AutoShape 3" descr="https://cdn.yektanet.com/assets/images/yn-icon.svg">
            <a:hlinkClick r:id="rId4"/>
          </p:cNvPr>
          <p:cNvSpPr>
            <a:spLocks noChangeAspect="1" noChangeArrowheads="1"/>
          </p:cNvSpPr>
          <p:nvPr/>
        </p:nvSpPr>
        <p:spPr bwMode="auto">
          <a:xfrm>
            <a:off x="36513" y="593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
        <p:nvSpPr>
          <p:cNvPr id="6" name="Rectangle 1" descr="«نگاه به آسیا» از اولویت‌های اصلی سیاست خارجی دولت است">
            <a:hlinkClick r:id="rId5" tooltip="&quot;«نگاه به آسیا» از اولویت‌های اصلی سیاست خارجی دولت است&quot;"/>
          </p:cNvPr>
          <p:cNvSpPr>
            <a:spLocks noChangeAspect="1" noChangeArrowheads="1"/>
          </p:cNvSpPr>
          <p:nvPr/>
        </p:nvSpPr>
        <p:spPr bwMode="auto">
          <a:xfrm flipV="1">
            <a:off x="1" y="411481"/>
            <a:ext cx="12319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a-IR"/>
          </a:p>
        </p:txBody>
      </p:sp>
      <p:sp>
        <p:nvSpPr>
          <p:cNvPr id="7" name="Rectangle 6"/>
          <p:cNvSpPr>
            <a:spLocks noChangeArrowheads="1"/>
          </p:cNvSpPr>
          <p:nvPr/>
        </p:nvSpPr>
        <p:spPr bwMode="auto">
          <a:xfrm>
            <a:off x="1085056" y="550931"/>
            <a:ext cx="8153400" cy="5201424"/>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algn="ctr" rtl="1"/>
            <a:r>
              <a:rPr lang="fa-IR" sz="2400" dirty="0">
                <a:cs typeface="B Lotus" panose="00000400000000000000" pitchFamily="2" charset="-78"/>
              </a:rPr>
              <a:t>امیرعبداللهیان در دیدار وزیر خارجه سریلانکا مطرح کرد:</a:t>
            </a:r>
          </a:p>
          <a:p>
            <a:pPr algn="ctr" rtl="1">
              <a:lnSpc>
                <a:spcPct val="150000"/>
              </a:lnSpc>
            </a:pPr>
            <a:r>
              <a:rPr lang="fa-IR" sz="3600" b="1" dirty="0">
                <a:cs typeface="B Titr" panose="00000700000000000000" pitchFamily="2" charset="-78"/>
              </a:rPr>
              <a:t>«نگاه به آسیا» از اولویت‌های اصلی سیاست خارجی دولت است</a:t>
            </a:r>
          </a:p>
          <a:p>
            <a:pPr marL="0" marR="0" lvl="0" indent="0" algn="r" defTabSz="914400" rtl="1" eaLnBrk="0" fontAlgn="base" latinLnBrk="0" hangingPunct="0">
              <a:lnSpc>
                <a:spcPct val="100000"/>
              </a:lnSpc>
              <a:spcBef>
                <a:spcPct val="0"/>
              </a:spcBef>
              <a:spcAft>
                <a:spcPct val="0"/>
              </a:spcAft>
              <a:buClrTx/>
              <a:buSzTx/>
              <a:buFontTx/>
              <a:buNone/>
              <a:tabLst/>
            </a:pPr>
            <a:endParaRPr kumimoji="0" lang="fa-IR" altLang="fa-IR" sz="2800" b="0" i="0" u="none" strike="noStrike" cap="none" normalizeH="0" baseline="0" dirty="0">
              <a:ln>
                <a:noFill/>
              </a:ln>
              <a:solidFill>
                <a:srgbClr val="212529"/>
              </a:solidFill>
              <a:effectLst/>
              <a:latin typeface="iran-sans-web"/>
              <a:ea typeface="Times New Roman" panose="02020603050405020304" pitchFamily="18" charset="0"/>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fa-IR" altLang="fa-IR" sz="3200" b="1" i="0" u="none" strike="noStrike" cap="none" normalizeH="0" baseline="0" dirty="0">
                <a:ln>
                  <a:noFill/>
                </a:ln>
                <a:solidFill>
                  <a:srgbClr val="FF0000"/>
                </a:solidFill>
                <a:effectLst/>
                <a:latin typeface="iran-sans-web"/>
                <a:ea typeface="Times New Roman" panose="02020603050405020304" pitchFamily="18" charset="0"/>
                <a:cs typeface="B Lotus" panose="00000400000000000000" pitchFamily="2" charset="-78"/>
              </a:rPr>
              <a:t>به گزارش وبدا خلیج فارس </a:t>
            </a:r>
            <a:r>
              <a:rPr kumimoji="0" lang="fa-IR" altLang="fa-IR" sz="3200" b="1" i="0" u="none" strike="noStrike" cap="none" normalizeH="0" baseline="0" dirty="0">
                <a:ln>
                  <a:noFill/>
                </a:ln>
                <a:solidFill>
                  <a:schemeClr val="bg2">
                    <a:lumMod val="25000"/>
                  </a:schemeClr>
                </a:solidFill>
                <a:effectLst/>
                <a:latin typeface="iran-sans-web"/>
                <a:ea typeface="Times New Roman" panose="02020603050405020304" pitchFamily="18" charset="0"/>
                <a:cs typeface="B Lotus" panose="00000400000000000000" pitchFamily="2" charset="-78"/>
              </a:rPr>
              <a:t>به نقل از خبرگزاری</a:t>
            </a:r>
            <a:r>
              <a:rPr kumimoji="0" lang="fa-IR" altLang="fa-IR" sz="3200" b="1" i="0" u="none" strike="noStrike" cap="none" normalizeH="0" dirty="0">
                <a:ln>
                  <a:noFill/>
                </a:ln>
                <a:solidFill>
                  <a:schemeClr val="bg2">
                    <a:lumMod val="25000"/>
                  </a:schemeClr>
                </a:solidFill>
                <a:effectLst/>
                <a:latin typeface="iran-sans-web"/>
                <a:ea typeface="Times New Roman" panose="02020603050405020304" pitchFamily="18" charset="0"/>
                <a:cs typeface="B Lotus" panose="00000400000000000000" pitchFamily="2" charset="-78"/>
              </a:rPr>
              <a:t> ایرنا</a:t>
            </a:r>
            <a:r>
              <a:rPr kumimoji="0" lang="fa-IR" altLang="fa-IR" sz="3200" b="0" i="0" u="none" strike="noStrike" cap="none" normalizeH="0" dirty="0">
                <a:ln>
                  <a:noFill/>
                </a:ln>
                <a:solidFill>
                  <a:srgbClr val="212529"/>
                </a:solidFill>
                <a:effectLst/>
                <a:latin typeface="iran-sans-web"/>
                <a:ea typeface="Times New Roman" panose="02020603050405020304" pitchFamily="18" charset="0"/>
                <a:cs typeface="B Lotus" panose="00000400000000000000" pitchFamily="2" charset="-78"/>
              </a:rPr>
              <a:t>، </a:t>
            </a:r>
            <a:r>
              <a:rPr kumimoji="0" lang="fa-IR" altLang="fa-IR" sz="2800" b="0" i="0" u="none" strike="noStrike" cap="none" normalizeH="0" baseline="0" dirty="0">
                <a:ln>
                  <a:noFill/>
                </a:ln>
                <a:solidFill>
                  <a:srgbClr val="212529"/>
                </a:solidFill>
                <a:effectLst/>
                <a:latin typeface="iran-sans-web"/>
                <a:ea typeface="Times New Roman" panose="02020603050405020304" pitchFamily="18" charset="0"/>
                <a:cs typeface="B Lotus" panose="00000400000000000000" pitchFamily="2" charset="-78"/>
              </a:rPr>
              <a:t>وزیر امور خارجه، نگاه به آسیا را یکی از اولویت‌های اصلی سیاست خارجی دولت سیزدهم عنوان کرد و گفت: ریاست آتی سریلانکا بر اتحادیه همکاری‌های منطقه‌ای حاشیه اقیانوس هند موسوم به «آیورا» فرصتی مهم برای تقویت همکاری‌های جمهوری اسلامی ایران با سایر کشورهای آسیا و اعضای سازمان آیورا خواهد بود</a:t>
            </a:r>
            <a:r>
              <a:rPr lang="fa-IR" altLang="fa-IR" sz="2800" dirty="0">
                <a:solidFill>
                  <a:srgbClr val="212529"/>
                </a:solidFill>
                <a:latin typeface="iran-sans-web"/>
                <a:ea typeface="Times New Roman" panose="02020603050405020304" pitchFamily="18" charset="0"/>
                <a:cs typeface="B Lotus" panose="00000400000000000000" pitchFamily="2" charset="-78"/>
              </a:rPr>
              <a:t>.</a:t>
            </a:r>
            <a:endParaRPr kumimoji="0" lang="en-US" altLang="fa-IR" sz="2800" b="1" i="0" u="none" strike="noStrike" cap="none" normalizeH="0" baseline="0" dirty="0">
              <a:ln>
                <a:noFill/>
              </a:ln>
              <a:solidFill>
                <a:srgbClr val="860F10"/>
              </a:solidFill>
              <a:effectLst/>
              <a:latin typeface="iran-sans-web"/>
              <a:ea typeface="Calibri" panose="020F0502020204030204" pitchFamily="34" charset="0"/>
              <a:cs typeface="B Lotus" panose="00000400000000000000" pitchFamily="2" charset="-78"/>
              <a:hlinkClick r:id="rId6"/>
            </a:endParaRPr>
          </a:p>
        </p:txBody>
      </p:sp>
      <p:sp>
        <p:nvSpPr>
          <p:cNvPr id="12" name="Rectangle 11"/>
          <p:cNvSpPr/>
          <p:nvPr/>
        </p:nvSpPr>
        <p:spPr>
          <a:xfrm>
            <a:off x="6611775" y="6819900"/>
            <a:ext cx="5253361" cy="203132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r" rtl="1">
              <a:lnSpc>
                <a:spcPct val="150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solidFill>
                  <a:srgbClr val="202124"/>
                </a:solidFill>
                <a:latin typeface="inherit"/>
                <a:ea typeface="Times New Roman" panose="02020603050405020304" pitchFamily="18" charset="0"/>
                <a:cs typeface="B Lotus" panose="00000400000000000000" pitchFamily="2" charset="-78"/>
              </a:rPr>
              <a:t>       Institute</a:t>
            </a:r>
            <a:r>
              <a:rPr lang="fa-IR" sz="2800" dirty="0">
                <a:solidFill>
                  <a:srgbClr val="202124"/>
                </a:solidFill>
                <a:latin typeface="inherit"/>
                <a:ea typeface="Times New Roman" panose="02020603050405020304" pitchFamily="18" charset="0"/>
                <a:cs typeface="B Lotus" panose="00000400000000000000" pitchFamily="2" charset="-78"/>
              </a:rPr>
              <a:t>موسسه</a:t>
            </a:r>
            <a:endParaRPr lang="en-US" sz="2800" dirty="0">
              <a:solidFill>
                <a:srgbClr val="202124"/>
              </a:solidFill>
              <a:latin typeface="inherit"/>
              <a:ea typeface="Times New Roman" panose="02020603050405020304" pitchFamily="18" charset="0"/>
              <a:cs typeface="B Lotus" panose="00000400000000000000" pitchFamily="2" charset="-78"/>
            </a:endParaRPr>
          </a:p>
          <a:p>
            <a:pPr algn="r" rtl="1">
              <a:lnSpc>
                <a:spcPct val="150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cs typeface="B Lotus" panose="00000400000000000000" pitchFamily="2" charset="-78"/>
              </a:rPr>
              <a:t>                CCU</a:t>
            </a:r>
            <a:r>
              <a:rPr lang="fa-IR" sz="2800" dirty="0">
                <a:cs typeface="B Lotus" panose="00000400000000000000" pitchFamily="2" charset="-78"/>
              </a:rPr>
              <a:t>بخش مراقبتهای ویژه قلبی</a:t>
            </a:r>
            <a:endParaRPr lang="en-US" sz="2800" dirty="0">
              <a:cs typeface="B Lotus" panose="00000400000000000000" pitchFamily="2" charset="-78"/>
            </a:endParaRPr>
          </a:p>
          <a:p>
            <a:pPr algn="r" rtl="1">
              <a:lnSpc>
                <a:spcPct val="150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dirty="0">
                <a:solidFill>
                  <a:srgbClr val="202124"/>
                </a:solidFill>
                <a:latin typeface="inherit"/>
                <a:ea typeface="Calibri" panose="020F0502020204030204" pitchFamily="34" charset="0"/>
                <a:cs typeface="B Lotus" panose="00000400000000000000" pitchFamily="2" charset="-78"/>
              </a:rPr>
              <a:t>NICU</a:t>
            </a:r>
            <a:r>
              <a:rPr lang="fa-IR" sz="2800" dirty="0">
                <a:solidFill>
                  <a:srgbClr val="202124"/>
                </a:solidFill>
                <a:latin typeface="inherit"/>
                <a:ea typeface="Calibri" panose="020F0502020204030204" pitchFamily="34" charset="0"/>
                <a:cs typeface="B Lotus" panose="00000400000000000000" pitchFamily="2" charset="-78"/>
              </a:rPr>
              <a:t>            بخش مراقبتهای ویژه نوزادان</a:t>
            </a:r>
            <a:endParaRPr lang="en-US" sz="2800" dirty="0">
              <a:solidFill>
                <a:srgbClr val="202124"/>
              </a:solidFill>
              <a:effectLst/>
              <a:latin typeface="inherit"/>
              <a:ea typeface="Calibri" panose="020F0502020204030204" pitchFamily="34" charset="0"/>
              <a:cs typeface="B Lotus" panose="00000400000000000000" pitchFamily="2" charset="-78"/>
            </a:endParaRPr>
          </a:p>
        </p:txBody>
      </p:sp>
    </p:spTree>
    <p:extLst>
      <p:ext uri="{BB962C8B-B14F-4D97-AF65-F5344CB8AC3E}">
        <p14:creationId xmlns:p14="http://schemas.microsoft.com/office/powerpoint/2010/main" val="3455725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1824391" y="2379673"/>
            <a:ext cx="5638800" cy="651127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lnSpc>
                <a:spcPct val="75000"/>
              </a:lnSpc>
              <a:spcBef>
                <a:spcPts val="200"/>
              </a:spcBef>
              <a:spcAft>
                <a:spcPts val="750"/>
              </a:spcAft>
            </a:pPr>
            <a:r>
              <a:rPr lang="fa-IR" sz="2400" b="1" kern="1400" dirty="0">
                <a:latin typeface="var(--isipoFont)"/>
                <a:cs typeface="B Titr" panose="00000700000000000000" pitchFamily="2" charset="-78"/>
              </a:rPr>
              <a:t>استقبال از دانشجویان</a:t>
            </a:r>
            <a:endParaRPr lang="fa-IR" sz="1200" kern="1400" dirty="0">
              <a:latin typeface="Calibri" panose="020F0502020204030204" pitchFamily="34" charset="0"/>
            </a:endParaRPr>
          </a:p>
          <a:p>
            <a:pPr algn="ctr" rtl="1">
              <a:lnSpc>
                <a:spcPct val="75000"/>
              </a:lnSpc>
              <a:spcBef>
                <a:spcPts val="200"/>
              </a:spcBef>
              <a:spcAft>
                <a:spcPts val="750"/>
              </a:spcAft>
            </a:pPr>
            <a:r>
              <a:rPr lang="fa-IR" sz="2400" b="1" kern="1400" dirty="0">
                <a:latin typeface="var(--isipoFont)"/>
                <a:cs typeface="B Titr" panose="00000700000000000000" pitchFamily="2" charset="-78"/>
              </a:rPr>
              <a:t>خارجی دانشگاه علوم پزشکی هرمزگان</a:t>
            </a:r>
          </a:p>
          <a:p>
            <a:pPr algn="ctr" rtl="1">
              <a:lnSpc>
                <a:spcPct val="75000"/>
              </a:lnSpc>
              <a:spcBef>
                <a:spcPts val="200"/>
              </a:spcBef>
              <a:spcAft>
                <a:spcPts val="750"/>
              </a:spcAft>
            </a:pPr>
            <a:endParaRPr lang="fa-IR" sz="1200" kern="1400" dirty="0">
              <a:latin typeface="Calibri" panose="020F0502020204030204" pitchFamily="34" charset="0"/>
            </a:endParaRPr>
          </a:p>
          <a:p>
            <a:pPr algn="just" rtl="1">
              <a:lnSpc>
                <a:spcPts val="1950"/>
              </a:lnSpc>
              <a:spcAft>
                <a:spcPts val="1125"/>
              </a:spcAft>
            </a:pPr>
            <a:r>
              <a:rPr lang="fa-IR" sz="2000" kern="1400" dirty="0">
                <a:latin typeface="vazir"/>
                <a:cs typeface="B Nazanin" panose="00000400000000000000" pitchFamily="2" charset="-78"/>
              </a:rPr>
              <a:t>مراسم استقبال از 21 دانشجوی خارجی دانشگاه علوم پزشکی هرمزگان با حضور دکتر جاودان رئیس دانشگاه، معاون آموزشی، رئیس دانشکده پزشکی و جمعی از مسئولان دانشگاه در سالن فارابی مجتمع آموزشی، پژوهشی و درمانی پیامبر اعظم بندرعباس برگزار شد</a:t>
            </a:r>
            <a:r>
              <a:rPr lang="fa-IR" sz="2000" kern="1400" dirty="0">
                <a:latin typeface="Times New Roman" panose="02020603050405020304" pitchFamily="18" charset="0"/>
                <a:cs typeface="B Nazanin" panose="00000400000000000000" pitchFamily="2" charset="-78"/>
              </a:rPr>
              <a:t>.</a:t>
            </a:r>
            <a:endParaRPr lang="fa-IR" sz="1400" kern="1400" dirty="0">
              <a:latin typeface="Calibri" panose="020F0502020204030204" pitchFamily="34" charset="0"/>
            </a:endParaRPr>
          </a:p>
          <a:p>
            <a:pPr algn="just" rtl="1">
              <a:lnSpc>
                <a:spcPts val="2400"/>
              </a:lnSpc>
            </a:pPr>
            <a:r>
              <a:rPr lang="fa-IR" sz="2000" kern="1400" dirty="0">
                <a:latin typeface="vazir"/>
                <a:cs typeface="B Nazanin" panose="00000400000000000000" pitchFamily="2" charset="-78"/>
              </a:rPr>
              <a:t>رئیس دانشگاه علوم پزشکی هرمزگان در آئین استقبال از این دانشجویان گفت:  21 دانشجوی خارجی در رشته های پزشکی و دندانپزشکی مراحل تحصیلات خود را سپری می کنند.</a:t>
            </a:r>
            <a:endParaRPr lang="fa-IR" sz="1400" kern="1400" dirty="0">
              <a:latin typeface="Calibri" panose="020F0502020204030204" pitchFamily="34" charset="0"/>
            </a:endParaRPr>
          </a:p>
          <a:p>
            <a:pPr algn="just" rtl="1">
              <a:lnSpc>
                <a:spcPts val="2400"/>
              </a:lnSpc>
            </a:pPr>
            <a:r>
              <a:rPr lang="fa-IR" sz="2000" kern="1400" dirty="0">
                <a:latin typeface="vazir"/>
                <a:cs typeface="B Nazanin" panose="00000400000000000000" pitchFamily="2" charset="-78"/>
              </a:rPr>
              <a:t>دکتر غلامعلی جاودان افزود: جذب دانشجوی خارجی جزو شاخص‌های توسعه دانشگاه است؛ لذا در تلاشیم دانشگاه را بیشتر به سمت بین المللی سازی پیش ببریم.</a:t>
            </a:r>
            <a:endParaRPr lang="fa-IR" sz="1400" kern="1400" dirty="0">
              <a:latin typeface="Calibri" panose="020F0502020204030204" pitchFamily="34" charset="0"/>
            </a:endParaRPr>
          </a:p>
          <a:p>
            <a:pPr algn="just" rtl="1">
              <a:lnSpc>
                <a:spcPts val="2400"/>
              </a:lnSpc>
            </a:pPr>
            <a:r>
              <a:rPr lang="fa-IR" sz="2000" kern="1400" dirty="0">
                <a:latin typeface="vazir"/>
                <a:cs typeface="B Nazanin" panose="00000400000000000000" pitchFamily="2" charset="-78"/>
              </a:rPr>
              <a:t>دکتر جاودان عنوان کرد: دانشگاه علوم پزشکی هرمزگان یکی از دانشگاه هایی است که در زمینه کیفیت آموزش پزشکی در کشور از شرایط خوبی برخوردار است و حضور این دانشجویان فرصتی مناسب در بحث بین المللی سازی دانشگاهها برای استان هرمزگان هست.</a:t>
            </a:r>
            <a:endParaRPr lang="fa-IR" sz="1400" kern="1400" dirty="0">
              <a:latin typeface="Calibri" panose="020F0502020204030204" pitchFamily="34" charset="0"/>
            </a:endParaRPr>
          </a:p>
          <a:p>
            <a:pPr algn="just" rtl="1">
              <a:lnSpc>
                <a:spcPts val="2400"/>
              </a:lnSpc>
            </a:pPr>
            <a:r>
              <a:rPr lang="fa-IR" sz="2000" kern="1400" dirty="0">
                <a:latin typeface="vazir"/>
                <a:cs typeface="B Nazanin" panose="00000400000000000000" pitchFamily="2" charset="-78"/>
              </a:rPr>
              <a:t>وی تصریح کرد: امکاناتی که در اختیار این دانشجویان قرار می گیرد مشابه با سایر دانشجویان شاغل به تحصیل در دانشگاه است و امتیاز خاص و ویژه ای برای این افراد قائل نشدیم.</a:t>
            </a:r>
            <a:endParaRPr lang="fa-IR" sz="1400" kern="1400" dirty="0">
              <a:latin typeface="Calibri" panose="020F0502020204030204" pitchFamily="34" charset="0"/>
            </a:endParaRPr>
          </a:p>
          <a:p>
            <a:pPr algn="r" rtl="1">
              <a:lnSpc>
                <a:spcPct val="119000"/>
              </a:lnSpc>
              <a:spcAft>
                <a:spcPts val="600"/>
              </a:spcAft>
            </a:pPr>
            <a:r>
              <a:rPr lang="fa-IR" sz="1200" kern="1400" dirty="0">
                <a:latin typeface="Calibri" panose="020F0502020204030204" pitchFamily="34" charset="0"/>
                <a:cs typeface="Tahoma" panose="020B0604030504040204" pitchFamily="34" charset="0"/>
              </a:rPr>
              <a:t> </a:t>
            </a:r>
            <a:endParaRPr lang="fa-IR" sz="1200" kern="1400" dirty="0">
              <a:ln>
                <a:noFill/>
              </a:ln>
              <a:effectLst/>
              <a:latin typeface="Calibri" panose="020F0502020204030204" pitchFamily="34" charset="0"/>
            </a:endParaRPr>
          </a:p>
        </p:txBody>
      </p:sp>
      <p:sp>
        <p:nvSpPr>
          <p:cNvPr id="4" name="Rectangle 3"/>
          <p:cNvSpPr/>
          <p:nvPr/>
        </p:nvSpPr>
        <p:spPr>
          <a:xfrm>
            <a:off x="990600" y="2375457"/>
            <a:ext cx="9144000" cy="674800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rtl="1">
              <a:lnSpc>
                <a:spcPts val="2400"/>
              </a:lnSpc>
              <a:spcAft>
                <a:spcPts val="750"/>
              </a:spcAft>
            </a:pPr>
            <a:r>
              <a:rPr lang="fa-IR" sz="2400" kern="1400" dirty="0">
                <a:solidFill>
                  <a:srgbClr val="000000"/>
                </a:solidFill>
                <a:latin typeface="var(--isipoFont)"/>
                <a:cs typeface="B Titr" panose="00000700000000000000" pitchFamily="2" charset="-78"/>
              </a:rPr>
              <a:t>استقبال از </a:t>
            </a:r>
            <a:r>
              <a:rPr lang="fa-IR" sz="2400" u="sng" kern="1400" dirty="0">
                <a:solidFill>
                  <a:srgbClr val="FF0000"/>
                </a:solidFill>
                <a:latin typeface="var(--isipoFont)"/>
                <a:cs typeface="B Titr" panose="00000700000000000000" pitchFamily="2" charset="-78"/>
              </a:rPr>
              <a:t>21 </a:t>
            </a:r>
            <a:r>
              <a:rPr lang="fa-IR" sz="2400" kern="1400" dirty="0">
                <a:solidFill>
                  <a:srgbClr val="000000"/>
                </a:solidFill>
                <a:latin typeface="var(--isipoFont)"/>
                <a:cs typeface="B Titr" panose="00000700000000000000" pitchFamily="2" charset="-78"/>
              </a:rPr>
              <a:t>دانشجوی خارجی </a:t>
            </a:r>
            <a:r>
              <a:rPr lang="fa-IR" sz="2400" b="1" kern="1400" dirty="0">
                <a:latin typeface="var(--isipoFont)"/>
                <a:cs typeface="B Titr" panose="00000700000000000000" pitchFamily="2" charset="-78"/>
              </a:rPr>
              <a:t>دانشگاه علوم پزشکی هرمزگان</a:t>
            </a:r>
          </a:p>
          <a:p>
            <a:pPr algn="ctr" rtl="1">
              <a:lnSpc>
                <a:spcPts val="2400"/>
              </a:lnSpc>
              <a:spcAft>
                <a:spcPts val="750"/>
              </a:spcAft>
            </a:pPr>
            <a:endParaRPr lang="fa-IR" sz="1100" kern="1400" dirty="0">
              <a:solidFill>
                <a:srgbClr val="000000"/>
              </a:solidFill>
              <a:latin typeface="Calibri" panose="020F0502020204030204" pitchFamily="34" charset="0"/>
            </a:endParaRPr>
          </a:p>
          <a:p>
            <a:pPr algn="just" rtl="1">
              <a:lnSpc>
                <a:spcPts val="1950"/>
              </a:lnSpc>
              <a:spcAft>
                <a:spcPts val="1125"/>
              </a:spcAft>
            </a:pPr>
            <a:r>
              <a:rPr lang="fa-IR" sz="2000" kern="1400" dirty="0">
                <a:solidFill>
                  <a:srgbClr val="000000"/>
                </a:solidFill>
                <a:latin typeface="vazir"/>
                <a:cs typeface="B Nazanin" panose="00000400000000000000" pitchFamily="2" charset="-78"/>
              </a:rPr>
              <a:t>مراسم استقبال از 21 دانشجوی خارجی دانشگاه علوم پزشکی هرمزگان با حضور دکتر جاودان رئیس دانشگاه، معاون آموزشی، رئیس دانشکده پزشکی و جمعی از مسئولان دانشگاه در سالن فارابی مجتمع آموزشی، پژوهشی و درمانی پیامبر اعظم بندرعباس برگزار شد</a:t>
            </a:r>
            <a:r>
              <a:rPr lang="fa-IR" sz="2000" kern="1400" dirty="0">
                <a:solidFill>
                  <a:srgbClr val="000000"/>
                </a:solidFill>
                <a:latin typeface="Times New Roman" panose="02020603050405020304" pitchFamily="18" charset="0"/>
                <a:cs typeface="B Nazanin" panose="00000400000000000000" pitchFamily="2" charset="-78"/>
              </a:rPr>
              <a:t>.</a:t>
            </a:r>
            <a:endParaRPr lang="fa-IR" sz="2000" kern="1400" dirty="0">
              <a:solidFill>
                <a:srgbClr val="000000"/>
              </a:solidFill>
              <a:latin typeface="Calibri" panose="020F0502020204030204" pitchFamily="34" charset="0"/>
            </a:endParaRPr>
          </a:p>
          <a:p>
            <a:pPr algn="just" rtl="1">
              <a:lnSpc>
                <a:spcPts val="2400"/>
              </a:lnSpc>
            </a:pPr>
            <a:r>
              <a:rPr lang="fa-IR" sz="2000" kern="1400" dirty="0">
                <a:solidFill>
                  <a:srgbClr val="000000"/>
                </a:solidFill>
                <a:latin typeface="vazir"/>
                <a:cs typeface="B Nazanin" panose="00000400000000000000" pitchFamily="2" charset="-78"/>
              </a:rPr>
              <a:t>رئیس دانشگاه علوم پزشکی هرمزگان در آئین استقبال از این دانشجویان گفت: </a:t>
            </a:r>
            <a:r>
              <a:rPr lang="fa-IR" sz="2000" b="1" u="sng" kern="1400" dirty="0">
                <a:solidFill>
                  <a:srgbClr val="FF0000"/>
                </a:solidFill>
                <a:latin typeface="vazir"/>
                <a:cs typeface="B Nazanin" panose="00000400000000000000" pitchFamily="2" charset="-78"/>
              </a:rPr>
              <a:t>در راستای سیاستهای دولت برای همکاری های بین المللی،</a:t>
            </a:r>
            <a:r>
              <a:rPr lang="fa-IR" sz="2000" kern="1400" dirty="0">
                <a:solidFill>
                  <a:srgbClr val="000000"/>
                </a:solidFill>
                <a:latin typeface="vazir"/>
                <a:cs typeface="B Nazanin" panose="00000400000000000000" pitchFamily="2" charset="-78"/>
              </a:rPr>
              <a:t> 21 دانشجوی خارجی در رشته های پزشکی و دندانپزشکی مراحل تحصیلات خود را سپری می کنند.</a:t>
            </a:r>
            <a:endParaRPr lang="fa-IR" sz="2000" kern="1400" dirty="0">
              <a:solidFill>
                <a:srgbClr val="000000"/>
              </a:solidFill>
              <a:latin typeface="Calibri" panose="020F0502020204030204" pitchFamily="34" charset="0"/>
            </a:endParaRPr>
          </a:p>
          <a:p>
            <a:pPr algn="just" rtl="1">
              <a:lnSpc>
                <a:spcPts val="2400"/>
              </a:lnSpc>
            </a:pPr>
            <a:r>
              <a:rPr lang="fa-IR" sz="2000" kern="1400" dirty="0">
                <a:solidFill>
                  <a:srgbClr val="000000"/>
                </a:solidFill>
                <a:latin typeface="vazir"/>
                <a:cs typeface="B Nazanin" panose="00000400000000000000" pitchFamily="2" charset="-78"/>
              </a:rPr>
              <a:t>دکتر غلامعلی جاودان افزود: </a:t>
            </a:r>
            <a:r>
              <a:rPr lang="fa-IR" sz="2000" b="1" u="sng" kern="1400" dirty="0">
                <a:solidFill>
                  <a:srgbClr val="FF0000"/>
                </a:solidFill>
                <a:latin typeface="vazir"/>
                <a:cs typeface="B Nazanin" panose="00000400000000000000" pitchFamily="2" charset="-78"/>
              </a:rPr>
              <a:t>این دانشجویان مشابه دانشجویان ایرانی در مراحل مختلف تحصیل با زبان فارسی و انگلیسی دوره های آموزشی را طی می کنند. </a:t>
            </a:r>
            <a:r>
              <a:rPr lang="fa-IR" sz="2000" kern="1400" dirty="0">
                <a:solidFill>
                  <a:srgbClr val="000000"/>
                </a:solidFill>
                <a:latin typeface="vazir"/>
                <a:cs typeface="B Nazanin" panose="00000400000000000000" pitchFamily="2" charset="-78"/>
              </a:rPr>
              <a:t>همچنین جذب دانشجوی خارجی جزو شاخص‌های توسعه دانشگاه است؛  لذا در تلاشیم دانشگاه را بیشتر به سمت بین المللی سازی پیش ببریم.</a:t>
            </a:r>
            <a:endParaRPr lang="fa-IR" sz="2000" kern="1400" dirty="0">
              <a:solidFill>
                <a:srgbClr val="000000"/>
              </a:solidFill>
              <a:latin typeface="Calibri" panose="020F0502020204030204" pitchFamily="34" charset="0"/>
            </a:endParaRPr>
          </a:p>
          <a:p>
            <a:pPr algn="just" rtl="1">
              <a:lnSpc>
                <a:spcPts val="2400"/>
              </a:lnSpc>
            </a:pPr>
            <a:r>
              <a:rPr lang="fa-IR" sz="2000" kern="1400" dirty="0">
                <a:solidFill>
                  <a:srgbClr val="000000"/>
                </a:solidFill>
                <a:latin typeface="vazir"/>
                <a:cs typeface="B Nazanin" panose="00000400000000000000" pitchFamily="2" charset="-78"/>
              </a:rPr>
              <a:t>دکتر جاودان عنوان کرد: دانشگاه علوم پزشکی هرمزگان یکی از دانشگاه هایی است که در زمینه کیفیت آموزش پزشکی در کشور از شرایط خوبی برخوردار است و حضور این دانشجویان فرصتی مناسب در بحث بین المللی سازی دانشگاهها برای استان هرمزگان هست.</a:t>
            </a:r>
            <a:endParaRPr lang="fa-IR" sz="2000" kern="1400" dirty="0">
              <a:solidFill>
                <a:srgbClr val="000000"/>
              </a:solidFill>
              <a:latin typeface="Calibri" panose="020F0502020204030204" pitchFamily="34" charset="0"/>
            </a:endParaRPr>
          </a:p>
          <a:p>
            <a:pPr algn="just" rtl="1">
              <a:lnSpc>
                <a:spcPts val="2400"/>
              </a:lnSpc>
            </a:pPr>
            <a:r>
              <a:rPr lang="fa-IR" sz="2000" kern="1400" dirty="0">
                <a:solidFill>
                  <a:srgbClr val="000000"/>
                </a:solidFill>
                <a:latin typeface="vazir"/>
                <a:cs typeface="B Nazanin" panose="00000400000000000000" pitchFamily="2" charset="-78"/>
              </a:rPr>
              <a:t>وی تصریح کرد: امکاناتی که در اختیار این دانشجویان قرار می گیرد مشابه با سایر دانشجویان شاغل به تحصیل در دانشگاه است و امتیاز خاص و ویژه ای برای این افراد قائل نشدیم.</a:t>
            </a:r>
            <a:endParaRPr lang="fa-IR" sz="2000" kern="1400" dirty="0">
              <a:solidFill>
                <a:srgbClr val="000000"/>
              </a:solidFill>
              <a:latin typeface="Calibri" panose="020F0502020204030204" pitchFamily="34" charset="0"/>
            </a:endParaRPr>
          </a:p>
          <a:p>
            <a:pPr algn="just" rtl="1">
              <a:lnSpc>
                <a:spcPts val="2400"/>
              </a:lnSpc>
            </a:pPr>
            <a:r>
              <a:rPr lang="fa-IR" sz="2000" kern="1400" dirty="0">
                <a:solidFill>
                  <a:srgbClr val="000000"/>
                </a:solidFill>
                <a:latin typeface="vazir"/>
                <a:cs typeface="B Nazanin" panose="00000400000000000000" pitchFamily="2" charset="-78"/>
              </a:rPr>
              <a:t>جاودان ابراز کرد: </a:t>
            </a:r>
            <a:r>
              <a:rPr lang="fa-IR" sz="2000" b="1" u="sng" kern="1400" dirty="0">
                <a:solidFill>
                  <a:srgbClr val="FF0000"/>
                </a:solidFill>
                <a:latin typeface="vazir"/>
                <a:cs typeface="B Nazanin" panose="00000400000000000000" pitchFamily="2" charset="-78"/>
              </a:rPr>
              <a:t>همه دانشجویان خارجی با هزینه شخصی در دانشگاه علوم پزشکی هرمزگان مشغول به تحصیل هستند و بابت هر ترم بر اساس هزینه های تمام شده مبالغی را به حساب دانشگاه واریز خواهند کرد که برای هزینه های آموزشی و سایر هزینه های مربوطه برای خود این افراد هزینه خواهد شد.</a:t>
            </a:r>
            <a:endParaRPr lang="fa-IR" sz="2000" kern="1400" dirty="0">
              <a:solidFill>
                <a:srgbClr val="000000"/>
              </a:solidFill>
              <a:latin typeface="Calibri" panose="020F0502020204030204" pitchFamily="34" charset="0"/>
            </a:endParaRPr>
          </a:p>
          <a:p>
            <a:pPr algn="just" rtl="1">
              <a:lnSpc>
                <a:spcPts val="2400"/>
              </a:lnSpc>
            </a:pPr>
            <a:r>
              <a:rPr lang="fa-IR" sz="2000" b="1" u="sng" kern="1400" dirty="0">
                <a:solidFill>
                  <a:srgbClr val="FF0000"/>
                </a:solidFill>
                <a:latin typeface="vazir"/>
                <a:cs typeface="B Nazanin" panose="00000400000000000000" pitchFamily="2" charset="-78"/>
              </a:rPr>
              <a:t>رئیس دانشگاه علوم پزشکی هرمزگان خاطر نشان کرد: این دانشجویان ترم اول تحصیلی خود را از راه دور و مجازی گذرانده و برای ادامه تحصیل در ترم دوم بصورت حضوری وارد استان هرمزگان شدند.</a:t>
            </a:r>
            <a:r>
              <a:rPr lang="fa-IR" sz="2000" kern="1400" dirty="0">
                <a:solidFill>
                  <a:srgbClr val="000000"/>
                </a:solidFill>
                <a:latin typeface="Calibri" panose="020F0502020204030204" pitchFamily="34" charset="0"/>
              </a:rPr>
              <a:t> </a:t>
            </a:r>
            <a:r>
              <a:rPr lang="fa-IR" sz="1100" kern="1400" dirty="0">
                <a:solidFill>
                  <a:srgbClr val="000000"/>
                </a:solidFill>
                <a:latin typeface="Calibri" panose="020F0502020204030204" pitchFamily="34" charset="0"/>
                <a:cs typeface="Tahoma" panose="020B0604030504040204" pitchFamily="34" charset="0"/>
              </a:rPr>
              <a:t> </a:t>
            </a:r>
            <a:endParaRPr lang="fa-IR" sz="1100" kern="1400" dirty="0">
              <a:ln>
                <a:noFill/>
              </a:ln>
              <a:solidFill>
                <a:srgbClr val="000000"/>
              </a:solidFill>
              <a:effectLst/>
              <a:latin typeface="Calibri" panose="020F0502020204030204" pitchFamily="34" charset="0"/>
            </a:endParaRPr>
          </a:p>
        </p:txBody>
      </p:sp>
      <p:sp>
        <p:nvSpPr>
          <p:cNvPr id="5" name="Rectangle 4"/>
          <p:cNvSpPr/>
          <p:nvPr/>
        </p:nvSpPr>
        <p:spPr>
          <a:xfrm>
            <a:off x="2286000" y="1032736"/>
            <a:ext cx="14236590" cy="684803"/>
          </a:xfrm>
          <a:prstGeom prst="rect">
            <a:avLst/>
          </a:prstGeom>
        </p:spPr>
        <p:txBody>
          <a:bodyPr wrap="none">
            <a:spAutoFit/>
          </a:bodyPr>
          <a:lstStyle/>
          <a:p>
            <a:pPr algn="just" rtl="1">
              <a:lnSpc>
                <a:spcPct val="150000"/>
              </a:lnSpc>
              <a:spcAft>
                <a:spcPts val="1000"/>
              </a:spcAft>
            </a:pPr>
            <a:r>
              <a:rPr lang="fa-IR" sz="2800" dirty="0">
                <a:solidFill>
                  <a:srgbClr val="0070C0"/>
                </a:solidFill>
                <a:latin typeface="Calibri" panose="020F0502020204030204" pitchFamily="34" charset="0"/>
                <a:ea typeface="Calibri" panose="020F0502020204030204" pitchFamily="34" charset="0"/>
                <a:cs typeface="2  Homa" panose="00000400000000000000" pitchFamily="2" charset="-78"/>
              </a:rPr>
              <a:t>میچل وی چارنلی (استاد روزنامه نگاری آمریکایی): </a:t>
            </a:r>
            <a:r>
              <a:rPr lang="fa-IR" sz="2800" dirty="0">
                <a:latin typeface="Calibri" panose="020F0502020204030204" pitchFamily="34" charset="0"/>
                <a:ea typeface="Calibri" panose="020F0502020204030204" pitchFamily="34" charset="0"/>
                <a:cs typeface="2  Homa" panose="00000400000000000000" pitchFamily="2" charset="-78"/>
              </a:rPr>
              <a:t>خبر، گزارش مناسب و خلاصه دقیق یک رویداد است نه خود رویداد.</a:t>
            </a:r>
          </a:p>
        </p:txBody>
      </p:sp>
      <p:sp>
        <p:nvSpPr>
          <p:cNvPr id="2" name="AutoShape 2">
            <a:extLst>
              <a:ext uri="{FF2B5EF4-FFF2-40B4-BE49-F238E27FC236}">
                <a16:creationId xmlns:a16="http://schemas.microsoft.com/office/drawing/2014/main" id="{43BE1F8A-2D94-5D7D-004C-1E6D43782915}"/>
              </a:ext>
            </a:extLst>
          </p:cNvPr>
          <p:cNvSpPr/>
          <p:nvPr/>
        </p:nvSpPr>
        <p:spPr>
          <a:xfrm>
            <a:off x="824810" y="9471439"/>
            <a:ext cx="16638381" cy="1631122"/>
          </a:xfrm>
          <a:prstGeom prst="rect">
            <a:avLst/>
          </a:prstGeom>
          <a:gradFill rotWithShape="1">
            <a:gsLst>
              <a:gs pos="0">
                <a:srgbClr val="A6A6A6">
                  <a:alpha val="100000"/>
                </a:srgbClr>
              </a:gs>
              <a:gs pos="100000">
                <a:srgbClr val="FFFFFF">
                  <a:alpha val="100000"/>
                </a:srgbClr>
              </a:gs>
            </a:gsLst>
            <a:lin ang="0"/>
          </a:gradFill>
        </p:spPr>
      </p:sp>
      <p:sp>
        <p:nvSpPr>
          <p:cNvPr id="6" name="AutoShape 3">
            <a:extLst>
              <a:ext uri="{FF2B5EF4-FFF2-40B4-BE49-F238E27FC236}">
                <a16:creationId xmlns:a16="http://schemas.microsoft.com/office/drawing/2014/main" id="{E7753AF6-B242-9D51-2E2F-084FCFCD6CF6}"/>
              </a:ext>
            </a:extLst>
          </p:cNvPr>
          <p:cNvSpPr/>
          <p:nvPr/>
        </p:nvSpPr>
        <p:spPr>
          <a:xfrm>
            <a:off x="990600" y="-888634"/>
            <a:ext cx="16638381" cy="1631122"/>
          </a:xfrm>
          <a:prstGeom prst="rect">
            <a:avLst/>
          </a:prstGeom>
          <a:gradFill rotWithShape="1">
            <a:gsLst>
              <a:gs pos="0">
                <a:srgbClr val="000000">
                  <a:alpha val="100000"/>
                </a:srgbClr>
              </a:gs>
              <a:gs pos="100000">
                <a:srgbClr val="3533CD">
                  <a:alpha val="100000"/>
                </a:srgbClr>
              </a:gs>
            </a:gsLst>
            <a:lin ang="0"/>
          </a:gradFill>
        </p:spPr>
      </p:sp>
    </p:spTree>
    <p:extLst>
      <p:ext uri="{BB962C8B-B14F-4D97-AF65-F5344CB8AC3E}">
        <p14:creationId xmlns:p14="http://schemas.microsoft.com/office/powerpoint/2010/main" val="2123281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5138821"/>
            <a:ext cx="5646664" cy="6121708"/>
            <a:chOff x="0" y="0"/>
            <a:chExt cx="5857240" cy="6350000"/>
          </a:xfrm>
        </p:grpSpPr>
        <p:sp>
          <p:nvSpPr>
            <p:cNvPr id="3" name="Freeform 3"/>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2"/>
              <a:stretch>
                <a:fillRect l="-31360" r="-31360"/>
              </a:stretch>
            </a:blipFill>
          </p:spPr>
        </p:sp>
      </p:grpSp>
      <p:sp>
        <p:nvSpPr>
          <p:cNvPr id="4" name="AutoShape 4"/>
          <p:cNvSpPr/>
          <p:nvPr/>
        </p:nvSpPr>
        <p:spPr>
          <a:xfrm>
            <a:off x="-926929" y="9839639"/>
            <a:ext cx="6331469" cy="1043567"/>
          </a:xfrm>
          <a:prstGeom prst="rect">
            <a:avLst/>
          </a:prstGeom>
          <a:gradFill rotWithShape="1">
            <a:gsLst>
              <a:gs pos="0">
                <a:srgbClr val="000000">
                  <a:alpha val="100000"/>
                </a:srgbClr>
              </a:gs>
              <a:gs pos="100000">
                <a:srgbClr val="3533CD">
                  <a:alpha val="100000"/>
                </a:srgbClr>
              </a:gs>
            </a:gsLst>
            <a:lin ang="0"/>
          </a:gradFill>
        </p:spPr>
      </p:sp>
      <p:sp>
        <p:nvSpPr>
          <p:cNvPr id="5" name="AutoShape 5"/>
          <p:cNvSpPr/>
          <p:nvPr/>
        </p:nvSpPr>
        <p:spPr>
          <a:xfrm rot="5400000">
            <a:off x="16717657" y="4621717"/>
            <a:ext cx="3382596" cy="1043567"/>
          </a:xfrm>
          <a:prstGeom prst="rect">
            <a:avLst/>
          </a:prstGeom>
          <a:gradFill rotWithShape="1">
            <a:gsLst>
              <a:gs pos="0">
                <a:srgbClr val="000000">
                  <a:alpha val="100000"/>
                </a:srgbClr>
              </a:gs>
              <a:gs pos="100000">
                <a:srgbClr val="3533CD">
                  <a:alpha val="100000"/>
                </a:srgbClr>
              </a:gs>
            </a:gsLst>
            <a:lin ang="0"/>
          </a:gradFill>
        </p:spPr>
      </p:sp>
      <p:grpSp>
        <p:nvGrpSpPr>
          <p:cNvPr id="6" name="Group 6"/>
          <p:cNvGrpSpPr/>
          <p:nvPr/>
        </p:nvGrpSpPr>
        <p:grpSpPr>
          <a:xfrm>
            <a:off x="4771464" y="5143500"/>
            <a:ext cx="1266153" cy="126615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adFill rotWithShape="1">
              <a:gsLst>
                <a:gs pos="0">
                  <a:srgbClr val="000000">
                    <a:alpha val="100000"/>
                  </a:srgbClr>
                </a:gs>
                <a:gs pos="100000">
                  <a:srgbClr val="3533CD">
                    <a:alpha val="100000"/>
                  </a:srgbClr>
                </a:gs>
              </a:gsLst>
              <a:lin ang="0"/>
            </a:gradFill>
          </p:spPr>
        </p:sp>
      </p:grpSp>
      <p:sp>
        <p:nvSpPr>
          <p:cNvPr id="8" name="TextBox 11">
            <a:extLst>
              <a:ext uri="{FF2B5EF4-FFF2-40B4-BE49-F238E27FC236}">
                <a16:creationId xmlns:a16="http://schemas.microsoft.com/office/drawing/2014/main" id="{6F7986FA-068D-E895-7354-3CB03D922532}"/>
              </a:ext>
            </a:extLst>
          </p:cNvPr>
          <p:cNvSpPr txBox="1"/>
          <p:nvPr/>
        </p:nvSpPr>
        <p:spPr>
          <a:xfrm>
            <a:off x="3976994" y="325111"/>
            <a:ext cx="10343444" cy="1234953"/>
          </a:xfrm>
          <a:prstGeom prst="rect">
            <a:avLst/>
          </a:prstGeom>
        </p:spPr>
        <p:txBody>
          <a:bodyPr wrap="square" lIns="0" tIns="0" rIns="0" bIns="0" rtlCol="0" anchor="t">
            <a:spAutoFit/>
          </a:bodyPr>
          <a:lstStyle/>
          <a:p>
            <a:pPr algn="ctr" rtl="1">
              <a:lnSpc>
                <a:spcPts val="10199"/>
              </a:lnSpc>
            </a:pPr>
            <a:r>
              <a:rPr lang="fa-IR" sz="6600" dirty="0">
                <a:solidFill>
                  <a:srgbClr val="002060"/>
                </a:solidFill>
                <a:latin typeface="Calibri" panose="020F0502020204030204" pitchFamily="34" charset="0"/>
                <a:ea typeface="Calibri" panose="020F0502020204030204" pitchFamily="34" charset="0"/>
                <a:cs typeface="B Titr" panose="00000700000000000000" pitchFamily="2" charset="-78"/>
              </a:rPr>
              <a:t>سبک های خبری</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12" name="TextBox 11">
            <a:extLst>
              <a:ext uri="{FF2B5EF4-FFF2-40B4-BE49-F238E27FC236}">
                <a16:creationId xmlns:a16="http://schemas.microsoft.com/office/drawing/2014/main" id="{A611B9BF-9D14-6442-24C6-31D16E25FD37}"/>
              </a:ext>
            </a:extLst>
          </p:cNvPr>
          <p:cNvSpPr txBox="1"/>
          <p:nvPr/>
        </p:nvSpPr>
        <p:spPr>
          <a:xfrm>
            <a:off x="7108657" y="5138821"/>
            <a:ext cx="9934574" cy="4401205"/>
          </a:xfrm>
          <a:prstGeom prst="rect">
            <a:avLst/>
          </a:prstGeom>
          <a:noFill/>
        </p:spPr>
        <p:txBody>
          <a:bodyPr wrap="square">
            <a:spAutoFit/>
          </a:bodyPr>
          <a:lstStyle/>
          <a:p>
            <a:pPr marL="457200" indent="-457200" algn="just" rtl="1">
              <a:spcBef>
                <a:spcPts val="1200"/>
              </a:spcBef>
              <a:spcAft>
                <a:spcPts val="1200"/>
              </a:spcAft>
              <a:buFont typeface="Wingdings" panose="05000000000000000000" pitchFamily="2" charset="2"/>
              <a:buChar char="q"/>
            </a:pPr>
            <a:r>
              <a:rPr lang="fa-IR" sz="3200" dirty="0">
                <a:solidFill>
                  <a:srgbClr val="C00000"/>
                </a:solidFill>
                <a:latin typeface="Calibri" panose="020F0502020204030204" pitchFamily="34" charset="0"/>
                <a:ea typeface="Calibri" panose="020F0502020204030204" pitchFamily="34" charset="0"/>
                <a:cs typeface="2  Homa" panose="00000400000000000000" pitchFamily="2" charset="-78"/>
              </a:rPr>
              <a:t>سبک تاریخی </a:t>
            </a:r>
            <a:r>
              <a:rPr lang="fa-IR" sz="2400" dirty="0">
                <a:solidFill>
                  <a:srgbClr val="0070C0"/>
                </a:solidFill>
                <a:latin typeface="Calibri" panose="020F0502020204030204" pitchFamily="34" charset="0"/>
                <a:cs typeface="2  Homa" panose="00000400000000000000" pitchFamily="2" charset="-78"/>
              </a:rPr>
              <a:t>سبک خبری تاریخی یکی از راحت‌ترین و قدیمی‌ترین شیوه‌های نگارش خبر به خصوص برای مبتدیان است. سبک تاریخی فاقد لید است و روش نگارش آن بدین صورت است که بخش‌های مختلف رویداد به ترتیب وقوع آن نوشته می‌شود. </a:t>
            </a:r>
          </a:p>
          <a:p>
            <a:pPr marL="457200" indent="-457200" algn="just" rtl="1">
              <a:spcBef>
                <a:spcPts val="1200"/>
              </a:spcBef>
              <a:spcAft>
                <a:spcPts val="1200"/>
              </a:spcAft>
              <a:buFont typeface="Wingdings" panose="05000000000000000000" pitchFamily="2" charset="2"/>
              <a:buChar char="q"/>
            </a:pPr>
            <a:r>
              <a:rPr lang="fa-IR" sz="3200" dirty="0">
                <a:solidFill>
                  <a:srgbClr val="C00000"/>
                </a:solidFill>
                <a:latin typeface="Calibri" panose="020F0502020204030204" pitchFamily="34" charset="0"/>
                <a:ea typeface="Calibri" panose="020F0502020204030204" pitchFamily="34" charset="0"/>
                <a:cs typeface="2  Homa" panose="00000400000000000000" pitchFamily="2" charset="-78"/>
              </a:rPr>
              <a:t>سبک هرم وارونه</a:t>
            </a:r>
            <a:r>
              <a:rPr lang="fa-IR" sz="2400" dirty="0">
                <a:solidFill>
                  <a:srgbClr val="C00000"/>
                </a:solidFill>
                <a:latin typeface="Calibri" panose="020F0502020204030204" pitchFamily="34" charset="0"/>
                <a:cs typeface="2  Homa" panose="00000400000000000000" pitchFamily="2" charset="-78"/>
              </a:rPr>
              <a:t> </a:t>
            </a:r>
            <a:r>
              <a:rPr lang="fa-IR" sz="2400" dirty="0">
                <a:solidFill>
                  <a:srgbClr val="0070C0"/>
                </a:solidFill>
                <a:latin typeface="Calibri" panose="020F0502020204030204" pitchFamily="34" charset="0"/>
                <a:cs typeface="2  Homa" panose="00000400000000000000" pitchFamily="2" charset="-78"/>
              </a:rPr>
              <a:t>در این سبک برخلاف سبک تاریخی، نگارش خبر بر اساس اهمیت قسمت‌های خبر انجام می‌شود و بخش‌های مهم در ابتدا و قسمت‌هایی که از اهمیت کمتری برخوردار هستند در انتها نوشته می‌شوند. </a:t>
            </a:r>
          </a:p>
          <a:p>
            <a:pPr marL="457200" indent="-457200" algn="just" rtl="1">
              <a:spcBef>
                <a:spcPts val="1200"/>
              </a:spcBef>
              <a:spcAft>
                <a:spcPts val="1200"/>
              </a:spcAft>
              <a:buFont typeface="Wingdings" panose="05000000000000000000" pitchFamily="2" charset="2"/>
              <a:buChar char="q"/>
            </a:pPr>
            <a:r>
              <a:rPr lang="fa-IR" sz="3200" dirty="0">
                <a:solidFill>
                  <a:srgbClr val="C00000"/>
                </a:solidFill>
                <a:latin typeface="Calibri" panose="020F0502020204030204" pitchFamily="34" charset="0"/>
                <a:ea typeface="Calibri" panose="020F0502020204030204" pitchFamily="34" charset="0"/>
                <a:cs typeface="2  Homa" panose="00000400000000000000" pitchFamily="2" charset="-78"/>
              </a:rPr>
              <a:t>سبک تاریخی همراه با لید </a:t>
            </a:r>
            <a:r>
              <a:rPr lang="fa-IR" sz="2400" dirty="0">
                <a:solidFill>
                  <a:srgbClr val="0070C0"/>
                </a:solidFill>
                <a:latin typeface="Calibri" panose="020F0502020204030204" pitchFamily="34" charset="0"/>
                <a:cs typeface="2  Homa" panose="00000400000000000000" pitchFamily="2" charset="-78"/>
              </a:rPr>
              <a:t>یکی دیگر از روش‌های مرسوم خبرنویسی سبک تاریخی همراه با لید است، این سبک همان‌طور که از نام آن پیدا است مانند سبک تاریخی است اما با لید نوشته می‌شود. </a:t>
            </a:r>
          </a:p>
        </p:txBody>
      </p:sp>
      <p:sp>
        <p:nvSpPr>
          <p:cNvPr id="9" name="AutoShape 2">
            <a:extLst>
              <a:ext uri="{FF2B5EF4-FFF2-40B4-BE49-F238E27FC236}">
                <a16:creationId xmlns:a16="http://schemas.microsoft.com/office/drawing/2014/main" id="{FD723DEA-816B-F6A4-2D01-C2794DD7DA67}"/>
              </a:ext>
            </a:extLst>
          </p:cNvPr>
          <p:cNvSpPr/>
          <p:nvPr/>
        </p:nvSpPr>
        <p:spPr>
          <a:xfrm>
            <a:off x="0" y="2038351"/>
            <a:ext cx="6955595" cy="0"/>
          </a:xfrm>
          <a:prstGeom prst="line">
            <a:avLst/>
          </a:prstGeom>
          <a:ln w="19050" cap="rnd">
            <a:solidFill>
              <a:srgbClr val="004AAD"/>
            </a:solidFill>
            <a:prstDash val="solid"/>
            <a:headEnd type="none" w="sm" len="sm"/>
            <a:tailEnd type="none" w="sm" len="sm"/>
          </a:ln>
        </p:spPr>
      </p:sp>
      <p:sp>
        <p:nvSpPr>
          <p:cNvPr id="10" name="AutoShape 3">
            <a:extLst>
              <a:ext uri="{FF2B5EF4-FFF2-40B4-BE49-F238E27FC236}">
                <a16:creationId xmlns:a16="http://schemas.microsoft.com/office/drawing/2014/main" id="{0E27E664-8ED3-0BBB-C297-D7C7A62E081E}"/>
              </a:ext>
            </a:extLst>
          </p:cNvPr>
          <p:cNvSpPr/>
          <p:nvPr/>
        </p:nvSpPr>
        <p:spPr>
          <a:xfrm>
            <a:off x="11506200" y="2023037"/>
            <a:ext cx="6809874" cy="0"/>
          </a:xfrm>
          <a:prstGeom prst="line">
            <a:avLst/>
          </a:prstGeom>
          <a:ln w="19050" cap="rnd">
            <a:solidFill>
              <a:srgbClr val="004AAD"/>
            </a:solidFill>
            <a:prstDash val="solid"/>
            <a:headEnd type="none" w="sm" len="sm"/>
            <a:tailEnd type="none" w="sm" len="sm"/>
          </a:ln>
        </p:spPr>
      </p:sp>
      <p:sp>
        <p:nvSpPr>
          <p:cNvPr id="11" name="Rectangle 10"/>
          <p:cNvSpPr/>
          <p:nvPr/>
        </p:nvSpPr>
        <p:spPr>
          <a:xfrm>
            <a:off x="990600" y="2903325"/>
            <a:ext cx="15822706" cy="1277914"/>
          </a:xfrm>
          <a:prstGeom prst="rect">
            <a:avLst/>
          </a:prstGeom>
        </p:spPr>
        <p:txBody>
          <a:bodyPr wrap="square">
            <a:spAutoFit/>
          </a:bodyPr>
          <a:lstStyle/>
          <a:p>
            <a:pPr algn="just" rtl="1">
              <a:lnSpc>
                <a:spcPct val="107000"/>
              </a:lnSpc>
              <a:spcAft>
                <a:spcPts val="800"/>
              </a:spcAft>
            </a:pPr>
            <a:r>
              <a:rPr lang="fa-IR" sz="3600" dirty="0">
                <a:latin typeface="Calibri" panose="020F0502020204030204" pitchFamily="34" charset="0"/>
                <a:ea typeface="Calibri" panose="020F0502020204030204" pitchFamily="34" charset="0"/>
                <a:cs typeface="B Homa" panose="00000400000000000000" pitchFamily="2" charset="-78"/>
              </a:rPr>
              <a:t>برای نگارش خبر، خبرنگار باید سبک‌های مختلف خبری را بشناسد و از هر کدام از آن‌ها در زمان مناسب خودش استفاده کند. از این رو، در این نوشتار به معرفی سبک های خبری پرداخته شده است. </a:t>
            </a:r>
            <a:endParaRPr lang="en-US" sz="3600" dirty="0">
              <a:latin typeface="Calibri" panose="020F0502020204030204" pitchFamily="34" charset="0"/>
              <a:ea typeface="Calibri" panose="020F0502020204030204" pitchFamily="34" charset="0"/>
              <a:cs typeface="B Homa" panose="00000400000000000000" pitchFamily="2" charset="-78"/>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2822F7-1AE7-47E0-CF4A-F7A250816C1D}"/>
              </a:ext>
            </a:extLst>
          </p:cNvPr>
          <p:cNvSpPr txBox="1"/>
          <p:nvPr/>
        </p:nvSpPr>
        <p:spPr>
          <a:xfrm>
            <a:off x="2819400" y="2324100"/>
            <a:ext cx="12649200" cy="47679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rtl="1">
              <a:lnSpc>
                <a:spcPct val="150000"/>
              </a:lnSpc>
              <a:spcAft>
                <a:spcPts val="800"/>
              </a:spcAft>
            </a:pPr>
            <a:r>
              <a:rPr lang="fa-IR" sz="2800" dirty="0">
                <a:effectLst/>
                <a:latin typeface="Calibri" panose="020F0502020204030204" pitchFamily="34" charset="0"/>
                <a:ea typeface="Calibri" panose="020F0502020204030204" pitchFamily="34" charset="0"/>
                <a:cs typeface="B Nazanin" panose="00000400000000000000" pitchFamily="2" charset="-78"/>
              </a:rPr>
              <a:t>لید</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fa-IR" sz="2800" dirty="0">
                <a:effectLst/>
                <a:latin typeface="Calibri" panose="020F0502020204030204" pitchFamily="34" charset="0"/>
                <a:ea typeface="Calibri" panose="020F0502020204030204" pitchFamily="34" charset="0"/>
                <a:cs typeface="B Nazanin" panose="00000400000000000000" pitchFamily="2" charset="-78"/>
              </a:rPr>
              <a:t>زن جوانی که در نخستین ازدواج خود با شکست روبرو شده بود، برای انتقام از مردان، پس از ۹ بار نامزدی طی شش ماه و گرفتن پول از نامزدهای خود، دستگیر و به پرداخت جزای نقدی محکوم شد</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2800" dirty="0">
                <a:effectLst/>
                <a:latin typeface="Calibri" panose="020F0502020204030204" pitchFamily="34" charset="0"/>
                <a:ea typeface="Calibri" panose="020F0502020204030204" pitchFamily="34" charset="0"/>
                <a:cs typeface="B Nazanin" panose="00000400000000000000" pitchFamily="2" charset="-78"/>
              </a:rPr>
              <a:t>متن</a:t>
            </a:r>
            <a:r>
              <a:rPr lang="en-US" sz="2800" dirty="0">
                <a:effectLst/>
                <a:latin typeface="Calibri" panose="020F0502020204030204" pitchFamily="34" charset="0"/>
                <a:ea typeface="Calibri" panose="020F0502020204030204" pitchFamily="34" charset="0"/>
                <a:cs typeface="B Nazanin" panose="00000400000000000000" pitchFamily="2" charset="-78"/>
              </a:rPr>
              <a:t>: </a:t>
            </a:r>
            <a:r>
              <a:rPr lang="fa-IR" sz="2800" dirty="0">
                <a:effectLst/>
                <a:latin typeface="Calibri" panose="020F0502020204030204" pitchFamily="34" charset="0"/>
                <a:ea typeface="Calibri" panose="020F0502020204030204" pitchFamily="34" charset="0"/>
                <a:cs typeface="B Nazanin" panose="00000400000000000000" pitchFamily="2" charset="-78"/>
              </a:rPr>
              <a:t>اکرم، ۲۸ ساله، مدتی قبل با پسر جوانی آشنا و با او نامزد شد. ولی هنوز زمان زیادی از برگزاری مراسم نامزدی نگذشته بود که به دلایلی، پسر جوان تصمیم گرفت نامزدی خود را با اکرم به هم بزند. به این ترتیب آن دو از هم جدا شدند. اکرم که از این اتفاق سرخورده و ناراحت </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800"/>
              </a:spcAft>
            </a:pPr>
            <a:r>
              <a:rPr lang="fa-IR" sz="2800" dirty="0">
                <a:effectLst/>
                <a:latin typeface="Calibri" panose="020F0502020204030204" pitchFamily="34" charset="0"/>
                <a:ea typeface="Calibri" panose="020F0502020204030204" pitchFamily="34" charset="0"/>
                <a:cs typeface="B Nazanin" panose="00000400000000000000" pitchFamily="2" charset="-78"/>
              </a:rPr>
              <a:t>با خواندن مثال ذکر شده می‌توان ملاحظه کرد که در لید خلاصه مهم‌ترین بخش خبر آورده شده و در پاراگراف بعد، ماجرا از ابتدا تعریف شده است</a:t>
            </a:r>
            <a:r>
              <a:rPr lang="en-US" sz="2800" dirty="0">
                <a:effectLst/>
                <a:latin typeface="Calibri" panose="020F0502020204030204" pitchFamily="34" charset="0"/>
                <a:ea typeface="Calibri" panose="020F0502020204030204" pitchFamily="34" charset="0"/>
                <a:cs typeface="B Nazanin" panose="00000400000000000000" pitchFamily="2" charset="-78"/>
              </a:rPr>
              <a:t>.</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36527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2" name="Rectangle 1"/>
          <p:cNvSpPr/>
          <p:nvPr/>
        </p:nvSpPr>
        <p:spPr>
          <a:xfrm>
            <a:off x="1104900" y="1686143"/>
            <a:ext cx="16078200" cy="691471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750"/>
              </a:spcAft>
            </a:pPr>
            <a:r>
              <a:rPr lang="fa-IR" sz="3600" dirty="0">
                <a:solidFill>
                  <a:srgbClr val="000000"/>
                </a:solidFill>
                <a:latin typeface="var(--isipoFont)"/>
                <a:ea typeface="Times New Roman" panose="02020603050405020304" pitchFamily="18" charset="0"/>
                <a:cs typeface="B Titr" panose="00000700000000000000" pitchFamily="2" charset="-78"/>
              </a:rPr>
              <a:t>حضور معاون درمان دانشگاه در میز ارتباطات مردمی استانداری</a:t>
            </a:r>
            <a:endParaRPr lang="en-US" sz="3600" dirty="0">
              <a:latin typeface="Times New Roman" panose="02020603050405020304" pitchFamily="18" charset="0"/>
              <a:ea typeface="Times New Roman" panose="02020603050405020304" pitchFamily="18" charset="0"/>
              <a:cs typeface="B Titr" panose="00000700000000000000" pitchFamily="2" charset="-78"/>
            </a:endParaRPr>
          </a:p>
          <a:p>
            <a:pPr algn="just" rtl="1">
              <a:lnSpc>
                <a:spcPct val="150000"/>
              </a:lnSpc>
              <a:spcAft>
                <a:spcPts val="1125"/>
              </a:spcAft>
            </a:pPr>
            <a:r>
              <a:rPr lang="fa-IR" sz="3600" dirty="0">
                <a:solidFill>
                  <a:srgbClr val="000000"/>
                </a:solidFill>
                <a:latin typeface="vazir"/>
                <a:ea typeface="Times New Roman" panose="02020603050405020304" pitchFamily="18" charset="0"/>
                <a:cs typeface="B Lotus" panose="00000400000000000000" pitchFamily="2" charset="-78"/>
              </a:rPr>
              <a:t>معاون درمان دانشگاه صبح امروز به مدت ۳ ساعت در میز ارتباطات مردمی استانداری در دیدار چهره به چهره پاسخگوی مردم بود</a:t>
            </a:r>
            <a:r>
              <a:rPr lang="en-US" sz="3600" dirty="0">
                <a:solidFill>
                  <a:srgbClr val="000000"/>
                </a:solidFill>
                <a:latin typeface="vazir"/>
                <a:ea typeface="Times New Roman" panose="02020603050405020304" pitchFamily="18" charset="0"/>
                <a:cs typeface="B Lotus" panose="00000400000000000000" pitchFamily="2" charset="-78"/>
              </a:rPr>
              <a:t>.</a:t>
            </a:r>
            <a:endParaRPr lang="en-US" sz="3600" dirty="0">
              <a:latin typeface="Times New Roman" panose="02020603050405020304" pitchFamily="18" charset="0"/>
              <a:ea typeface="Times New Roman" panose="02020603050405020304" pitchFamily="18" charset="0"/>
              <a:cs typeface="B Lotus" panose="00000400000000000000" pitchFamily="2" charset="-78"/>
            </a:endParaRPr>
          </a:p>
          <a:p>
            <a:pPr algn="just" rtl="1">
              <a:lnSpc>
                <a:spcPct val="150000"/>
              </a:lnSpc>
              <a:spcAft>
                <a:spcPts val="0"/>
              </a:spcAft>
            </a:pPr>
            <a:r>
              <a:rPr lang="fa-IR" sz="3600" dirty="0">
                <a:solidFill>
                  <a:srgbClr val="000000"/>
                </a:solidFill>
                <a:latin typeface="vazir"/>
                <a:ea typeface="Times New Roman" panose="02020603050405020304" pitchFamily="18" charset="0"/>
                <a:cs typeface="B Lotus" panose="00000400000000000000" pitchFamily="2" charset="-78"/>
              </a:rPr>
              <a:t>در میز ارتباطات مردمی استانداری صبح امروز سه شنبه ۱۰ مرداد معاون توسعه مدیریت و منابع استانداری، مدیر کل دفتر استاندار و جمعی از مدیران کل ستادی استانداری و نمایندگان کمیته امداد امام خمینی (ره) و اداره کل کار پاسخگوی مردم استان هرمزگان بودند.</a:t>
            </a:r>
            <a:endParaRPr lang="en-US" sz="3600" dirty="0">
              <a:solidFill>
                <a:srgbClr val="000000"/>
              </a:solidFill>
              <a:latin typeface="vazir"/>
              <a:ea typeface="Times New Roman" panose="02020603050405020304" pitchFamily="18" charset="0"/>
              <a:cs typeface="B Lotus" panose="00000400000000000000" pitchFamily="2" charset="-78"/>
            </a:endParaRPr>
          </a:p>
          <a:p>
            <a:pPr algn="just" rtl="1">
              <a:lnSpc>
                <a:spcPct val="150000"/>
              </a:lnSpc>
              <a:spcAft>
                <a:spcPts val="0"/>
              </a:spcAft>
            </a:pPr>
            <a:r>
              <a:rPr lang="fa-IR" sz="3600" dirty="0">
                <a:solidFill>
                  <a:srgbClr val="000000"/>
                </a:solidFill>
                <a:latin typeface="vazir"/>
                <a:ea typeface="Times New Roman" panose="02020603050405020304" pitchFamily="18" charset="0"/>
                <a:cs typeface="B Lotus" panose="00000400000000000000" pitchFamily="2" charset="-78"/>
              </a:rPr>
              <a:t>طی دیدار و گفتگوی مردمی مدیران حاضر در میز ارتباطات مردمی به طور کلی تعداد ۱۱۶ فقره از درخواست های مراجعه کنندگان را بررسی و دستورات لازم جهت پیگیری صادر شد</a:t>
            </a:r>
            <a:r>
              <a:rPr lang="en-US" sz="3600" dirty="0">
                <a:solidFill>
                  <a:srgbClr val="000000"/>
                </a:solidFill>
                <a:latin typeface="vazir"/>
                <a:ea typeface="Times New Roman" panose="02020603050405020304" pitchFamily="18" charset="0"/>
                <a:cs typeface="B Lotus" panose="00000400000000000000" pitchFamily="2" charset="-78"/>
              </a:rPr>
              <a:t>.</a:t>
            </a:r>
            <a:endParaRPr lang="en-US" sz="3600" dirty="0">
              <a:effectLst/>
              <a:latin typeface="Times New Roman" panose="02020603050405020304" pitchFamily="18" charset="0"/>
              <a:ea typeface="Times New Roman" panose="02020603050405020304" pitchFamily="18" charset="0"/>
              <a:cs typeface="B Lotus" panose="00000400000000000000" pitchFamily="2" charset="-78"/>
            </a:endParaRPr>
          </a:p>
        </p:txBody>
      </p:sp>
    </p:spTree>
    <p:extLst>
      <p:ext uri="{BB962C8B-B14F-4D97-AF65-F5344CB8AC3E}">
        <p14:creationId xmlns:p14="http://schemas.microsoft.com/office/powerpoint/2010/main" val="2136353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1104900" y="1028700"/>
            <a:ext cx="16078200" cy="8604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2" spcCol="360000" rtl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a-IR" sz="2800" b="1" i="0" u="none" strike="noStrike" cap="none" normalizeH="0" baseline="0" dirty="0">
                <a:ln>
                  <a:noFill/>
                </a:ln>
                <a:solidFill>
                  <a:srgbClr val="004E88"/>
                </a:solidFill>
                <a:effectLst/>
                <a:latin typeface="inherit"/>
                <a:cs typeface="B Lotus" panose="00000400000000000000" pitchFamily="2" charset="-78"/>
              </a:rPr>
              <a:t>مدیرکل دفتر سلامت دهان و دندان وزارت بهداشت خبر داد</a:t>
            </a:r>
            <a:endParaRPr kumimoji="0" lang="fa-IR" altLang="fa-IR" sz="2800" b="1" i="0" u="none" strike="noStrike" cap="none" normalizeH="0" baseline="0" dirty="0">
              <a:ln>
                <a:noFill/>
              </a:ln>
              <a:solidFill>
                <a:srgbClr val="004E88"/>
              </a:solidFill>
              <a:effectLst/>
              <a:latin typeface="inherit"/>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a-IR" sz="2800" b="1" i="0" u="none" strike="noStrike" cap="none" normalizeH="0" baseline="0" dirty="0">
                <a:ln>
                  <a:noFill/>
                </a:ln>
                <a:solidFill>
                  <a:srgbClr val="000000"/>
                </a:solidFill>
                <a:effectLst/>
                <a:latin typeface="inherit"/>
                <a:cs typeface="B Lotus" panose="00000400000000000000" pitchFamily="2" charset="-78"/>
              </a:rPr>
              <a:t>فعالیت 2800 دندانپزشک در 3400 مرکز جامع سلامت</a:t>
            </a:r>
            <a:endParaRPr kumimoji="0" lang="fa-IR" altLang="fa-IR" sz="2800" b="1" i="0" u="none" strike="noStrike" cap="none" normalizeH="0" baseline="0" dirty="0">
              <a:ln>
                <a:noFill/>
              </a:ln>
              <a:solidFill>
                <a:srgbClr val="000000"/>
              </a:solidFill>
              <a:effectLst/>
              <a:latin typeface="inherit"/>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kumimoji="0" lang="fa-IR" altLang="fa-IR" sz="2800" b="1" i="0" u="none" strike="noStrike" cap="none" normalizeH="0" baseline="0" dirty="0">
              <a:ln>
                <a:noFill/>
              </a:ln>
              <a:solidFill>
                <a:srgbClr val="000000"/>
              </a:solidFill>
              <a:effectLst/>
              <a:latin typeface="inherit"/>
              <a:cs typeface="B Lotus" panose="00000400000000000000" pitchFamily="2"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a-IR" sz="2800" b="0" i="0" u="none" strike="noStrike" cap="none" normalizeH="0" baseline="0" dirty="0">
                <a:ln>
                  <a:noFill/>
                </a:ln>
                <a:solidFill>
                  <a:srgbClr val="000000"/>
                </a:solidFill>
                <a:effectLst/>
                <a:latin typeface="sahel"/>
                <a:cs typeface="B Lotus" panose="00000400000000000000" pitchFamily="2" charset="-78"/>
              </a:rPr>
              <a:t>مدیرکل دفتر سلامت دهان و دندان وزارت بهداشت، درمان و آموزش پزشکی با بیان این که 2800 دندانپزشک در 3400 مرکز جامع سلامت مشغول به کار هستند، بر ضرورت هماهنگی معاونت‌های بهداشت و آموزش در بحث آموزش و به کارگیری فارغ التحصیلان دندانپزشکی تاکید کرد</a:t>
            </a:r>
            <a:r>
              <a:rPr kumimoji="0" lang="fa-IR" altLang="fa-IR" sz="2800" b="0" i="0" u="none" strike="noStrike" cap="none" normalizeH="0" baseline="0" dirty="0">
                <a:ln>
                  <a:noFill/>
                </a:ln>
                <a:solidFill>
                  <a:srgbClr val="000000"/>
                </a:solidFill>
                <a:effectLst/>
                <a:latin typeface="sahel"/>
                <a:cs typeface="B Lotus" panose="00000400000000000000" pitchFamily="2" charset="-78"/>
              </a:rPr>
              <a:t>.</a:t>
            </a:r>
          </a:p>
          <a:p>
            <a:pPr marL="0" marR="0" lvl="0" indent="0" algn="r" defTabSz="914400" rtl="1" eaLnBrk="0" fontAlgn="base" latinLnBrk="0" hangingPunct="0">
              <a:lnSpc>
                <a:spcPct val="100000"/>
              </a:lnSpc>
              <a:spcBef>
                <a:spcPct val="0"/>
              </a:spcBef>
              <a:spcAft>
                <a:spcPct val="0"/>
              </a:spcAft>
              <a:buClrTx/>
              <a:buSzTx/>
              <a:buFontTx/>
              <a:buNone/>
              <a:tabLst/>
            </a:pP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دکتر زهرا سیدمعلمی به وبدا گفت: ارتباط و هماهنگی بین دو حوزه بهداشت و آموزش از اهمیت ویژه ای برخوردار است زیرا دانشجویانی که در دانشکده های دندانپزشکی تربیت می شوند اولین جایی که ارائه خدمت می کنند در مراکز جامع خدمات سلامت است.</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وی افزود: بنابراین لازم است ارتباط و هماهنگی خوبی بین حوزه آموزش و بهداشت و دانشکده های دندانپزشکی با معاونت های بهداشت دانشگاه در سطح کشور وجود داشته باشد و در حوزه های مختلف از جمله آموزش، پژوهش و ارائه خدمات درمانی با هم همکاری داشته باشند.</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مدیرکل دفتر سلامت دهان و دندان وزارت بهداشت بیان کرد: باید روی آموزش مواردی که مورد نیاز مراکز جامع خدمات سلامت و مورد نیاز مردم است در حوزه خدمات دندانپزشکی تاکید بیشتری شود.</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1" i="0" u="none" strike="noStrike" cap="none" normalizeH="0" baseline="0" dirty="0">
                <a:ln>
                  <a:noFill/>
                </a:ln>
                <a:solidFill>
                  <a:srgbClr val="000000"/>
                </a:solidFill>
                <a:effectLst/>
                <a:latin typeface="sahel"/>
                <a:cs typeface="B Lotus" panose="00000400000000000000" pitchFamily="2" charset="-78"/>
              </a:rPr>
              <a:t>ضرورت انجام پژوهش های کاربردی</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مدیرکل دفتر سلامت دهان و دندان وزارت بهداشت با بیان این که حضور دانشجویان در عرصه مراکز خدمات جامع سلامت و آشنا شدن با نظام سلامت کشور مهم است، یادآور شد: در حوزه پژوهش دندانپزشکی نیز باید پژوهش ها کاربردی باشد تا بتواند مشکلات نظام سلامت را مرتفع کند.</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دکتر سیدمعلمی افزود: بررسی وضعیت موجود حوزه سلامت دهان و دندان می تواند یکی از حوزه های پژوهشی باشد و بانک اطلاعاتی خوبی در راستای پیمایش هایی که در سطح ملی انجام می شود، در این زمینه ایجاد شود.</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دکتر سیدمعلمی گفت: ارتباط دو طرفه بین ارائه خدمات بهداشتی و درمانی در حوزه دندانپزشکی در مراکز خدمات جامع سلامت و دانشکده های دندانپزشکی نیز نکته دیگری است که باید مورد توجه قرار گیرد.</a:t>
            </a:r>
            <a:br>
              <a:rPr kumimoji="0" lang="fa-IR" altLang="fa-IR" sz="2800" b="0" i="0" u="none" strike="noStrike" cap="none" normalizeH="0" baseline="0" dirty="0">
                <a:ln>
                  <a:noFill/>
                </a:ln>
                <a:solidFill>
                  <a:srgbClr val="000000"/>
                </a:solidFill>
                <a:effectLst/>
                <a:latin typeface="sahel"/>
                <a:cs typeface="B Lotus" panose="00000400000000000000" pitchFamily="2" charset="-78"/>
              </a:rPr>
            </a:br>
            <a:r>
              <a:rPr kumimoji="0" lang="ar-SA" altLang="fa-IR" sz="2800" b="0" i="0" u="none" strike="noStrike" cap="none" normalizeH="0" baseline="0" dirty="0">
                <a:ln>
                  <a:noFill/>
                </a:ln>
                <a:solidFill>
                  <a:srgbClr val="000000"/>
                </a:solidFill>
                <a:effectLst/>
                <a:latin typeface="sahel"/>
                <a:cs typeface="B Lotus" panose="00000400000000000000" pitchFamily="2" charset="-78"/>
              </a:rPr>
              <a:t>وی در پایان اعلام کرد معاونت بهداشت 3400 مرکز خدمات جامع سلامت در کشور دارد که نزدیک به 2800 دندانپزشک در این مراکز مشغول به کار هستند.</a:t>
            </a:r>
            <a:endParaRPr kumimoji="0" lang="fa-IR" altLang="fa-IR" sz="2800" b="0" i="0" u="none" strike="noStrike" cap="none" normalizeH="0" baseline="0" dirty="0">
              <a:ln>
                <a:noFill/>
              </a:ln>
              <a:solidFill>
                <a:srgbClr val="000000"/>
              </a:solidFill>
              <a:effectLst/>
              <a:latin typeface="sahel"/>
              <a:cs typeface="B Lotus" panose="00000400000000000000" pitchFamily="2" charset="-78"/>
            </a:endParaRPr>
          </a:p>
        </p:txBody>
      </p:sp>
      <p:sp>
        <p:nvSpPr>
          <p:cNvPr id="3" name="AutoShape 2" descr=" "/>
          <p:cNvSpPr>
            <a:spLocks noChangeAspect="1" noChangeArrowheads="1"/>
          </p:cNvSpPr>
          <p:nvPr/>
        </p:nvSpPr>
        <p:spPr bwMode="auto">
          <a:xfrm>
            <a:off x="36513" y="143525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spTree>
    <p:extLst>
      <p:ext uri="{BB962C8B-B14F-4D97-AF65-F5344CB8AC3E}">
        <p14:creationId xmlns:p14="http://schemas.microsoft.com/office/powerpoint/2010/main" val="2719244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96569222-8B45-7B7C-F047-8DD73FA60DD7}"/>
              </a:ext>
            </a:extLst>
          </p:cNvPr>
          <p:cNvGrpSpPr/>
          <p:nvPr/>
        </p:nvGrpSpPr>
        <p:grpSpPr>
          <a:xfrm>
            <a:off x="-533400" y="-130175"/>
            <a:ext cx="19443700" cy="10547350"/>
            <a:chOff x="0" y="0"/>
            <a:chExt cx="1565393" cy="2777903"/>
          </a:xfrm>
        </p:grpSpPr>
        <p:sp>
          <p:nvSpPr>
            <p:cNvPr id="12" name="Freeform 3">
              <a:extLst>
                <a:ext uri="{FF2B5EF4-FFF2-40B4-BE49-F238E27FC236}">
                  <a16:creationId xmlns:a16="http://schemas.microsoft.com/office/drawing/2014/main" id="{13D83F14-51D1-7CD5-15C7-027EB8712F66}"/>
                </a:ext>
              </a:extLst>
            </p:cNvPr>
            <p:cNvSpPr/>
            <p:nvPr/>
          </p:nvSpPr>
          <p:spPr>
            <a:xfrm>
              <a:off x="0" y="0"/>
              <a:ext cx="1565393" cy="2777903"/>
            </a:xfrm>
            <a:custGeom>
              <a:avLst/>
              <a:gdLst/>
              <a:ahLst/>
              <a:cxnLst/>
              <a:rect l="l" t="t" r="r" b="b"/>
              <a:pathLst>
                <a:path w="1565393" h="2777903">
                  <a:moveTo>
                    <a:pt x="66431" y="0"/>
                  </a:moveTo>
                  <a:lnTo>
                    <a:pt x="1498962" y="0"/>
                  </a:lnTo>
                  <a:cubicBezTo>
                    <a:pt x="1535651" y="0"/>
                    <a:pt x="1565393" y="29742"/>
                    <a:pt x="1565393" y="66431"/>
                  </a:cubicBezTo>
                  <a:lnTo>
                    <a:pt x="1565393" y="2711472"/>
                  </a:lnTo>
                  <a:cubicBezTo>
                    <a:pt x="1565393" y="2729091"/>
                    <a:pt x="1558394" y="2745988"/>
                    <a:pt x="1545935" y="2758446"/>
                  </a:cubicBezTo>
                  <a:cubicBezTo>
                    <a:pt x="1533477" y="2770904"/>
                    <a:pt x="1516580" y="2777903"/>
                    <a:pt x="1498962" y="2777903"/>
                  </a:cubicBezTo>
                  <a:lnTo>
                    <a:pt x="66431" y="2777903"/>
                  </a:lnTo>
                  <a:cubicBezTo>
                    <a:pt x="29742" y="2777903"/>
                    <a:pt x="0" y="2748161"/>
                    <a:pt x="0" y="2711472"/>
                  </a:cubicBezTo>
                  <a:lnTo>
                    <a:pt x="0" y="66431"/>
                  </a:lnTo>
                  <a:cubicBezTo>
                    <a:pt x="0" y="48812"/>
                    <a:pt x="6999" y="31915"/>
                    <a:pt x="19457" y="19457"/>
                  </a:cubicBezTo>
                  <a:cubicBezTo>
                    <a:pt x="31915" y="6999"/>
                    <a:pt x="48812" y="0"/>
                    <a:pt x="66431" y="0"/>
                  </a:cubicBezTo>
                  <a:close/>
                </a:path>
              </a:pathLst>
            </a:custGeom>
            <a:gradFill rotWithShape="1">
              <a:gsLst>
                <a:gs pos="0">
                  <a:srgbClr val="000000">
                    <a:alpha val="100000"/>
                  </a:srgbClr>
                </a:gs>
                <a:gs pos="100000">
                  <a:srgbClr val="3533CD">
                    <a:alpha val="100000"/>
                  </a:srgbClr>
                </a:gs>
              </a:gsLst>
              <a:lin ang="0"/>
            </a:gradFill>
          </p:spPr>
        </p:sp>
        <p:sp>
          <p:nvSpPr>
            <p:cNvPr id="13" name="TextBox 4">
              <a:extLst>
                <a:ext uri="{FF2B5EF4-FFF2-40B4-BE49-F238E27FC236}">
                  <a16:creationId xmlns:a16="http://schemas.microsoft.com/office/drawing/2014/main" id="{59857105-67B9-D322-6C3F-821A02FAF7BC}"/>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6" name="Freeform 4">
            <a:extLst>
              <a:ext uri="{FF2B5EF4-FFF2-40B4-BE49-F238E27FC236}">
                <a16:creationId xmlns:a16="http://schemas.microsoft.com/office/drawing/2014/main" id="{12DD835D-6E8F-ED35-75EF-42FC632B6329}"/>
              </a:ext>
            </a:extLst>
          </p:cNvPr>
          <p:cNvSpPr/>
          <p:nvPr/>
        </p:nvSpPr>
        <p:spPr>
          <a:xfrm>
            <a:off x="-1230756" y="-1230756"/>
            <a:ext cx="2461513" cy="2461513"/>
          </a:xfrm>
          <a:custGeom>
            <a:avLst/>
            <a:gdLst/>
            <a:ahLst/>
            <a:cxnLst/>
            <a:rect l="l" t="t" r="r" b="b"/>
            <a:pathLst>
              <a:path w="2461513" h="2461513">
                <a:moveTo>
                  <a:pt x="0" y="0"/>
                </a:moveTo>
                <a:lnTo>
                  <a:pt x="2461512" y="0"/>
                </a:lnTo>
                <a:lnTo>
                  <a:pt x="2461512" y="2461512"/>
                </a:lnTo>
                <a:lnTo>
                  <a:pt x="0" y="24615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5">
            <a:extLst>
              <a:ext uri="{FF2B5EF4-FFF2-40B4-BE49-F238E27FC236}">
                <a16:creationId xmlns:a16="http://schemas.microsoft.com/office/drawing/2014/main" id="{C14A19E9-726B-5E54-953D-5459071D7D0E}"/>
              </a:ext>
            </a:extLst>
          </p:cNvPr>
          <p:cNvSpPr/>
          <p:nvPr/>
        </p:nvSpPr>
        <p:spPr>
          <a:xfrm>
            <a:off x="16710812" y="8481805"/>
            <a:ext cx="3583898" cy="3583898"/>
          </a:xfrm>
          <a:custGeom>
            <a:avLst/>
            <a:gdLst/>
            <a:ahLst/>
            <a:cxnLst/>
            <a:rect l="l" t="t" r="r" b="b"/>
            <a:pathLst>
              <a:path w="3583898" h="3583898">
                <a:moveTo>
                  <a:pt x="0" y="0"/>
                </a:moveTo>
                <a:lnTo>
                  <a:pt x="3583898" y="0"/>
                </a:lnTo>
                <a:lnTo>
                  <a:pt x="3583898" y="3583898"/>
                </a:lnTo>
                <a:lnTo>
                  <a:pt x="0" y="3583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6">
            <a:extLst>
              <a:ext uri="{FF2B5EF4-FFF2-40B4-BE49-F238E27FC236}">
                <a16:creationId xmlns:a16="http://schemas.microsoft.com/office/drawing/2014/main" id="{78432724-76E9-B772-495D-813A59B45E9E}"/>
              </a:ext>
            </a:extLst>
          </p:cNvPr>
          <p:cNvSpPr/>
          <p:nvPr/>
        </p:nvSpPr>
        <p:spPr>
          <a:xfrm>
            <a:off x="16897577" y="454261"/>
            <a:ext cx="1148879" cy="1148879"/>
          </a:xfrm>
          <a:custGeom>
            <a:avLst/>
            <a:gdLst/>
            <a:ahLst/>
            <a:cxnLst/>
            <a:rect l="l" t="t" r="r" b="b"/>
            <a:pathLst>
              <a:path w="1148879" h="1148879">
                <a:moveTo>
                  <a:pt x="0" y="0"/>
                </a:moveTo>
                <a:lnTo>
                  <a:pt x="1148879" y="0"/>
                </a:lnTo>
                <a:lnTo>
                  <a:pt x="1148879" y="1148878"/>
                </a:lnTo>
                <a:lnTo>
                  <a:pt x="0" y="11488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AutoShape 7">
            <a:extLst>
              <a:ext uri="{FF2B5EF4-FFF2-40B4-BE49-F238E27FC236}">
                <a16:creationId xmlns:a16="http://schemas.microsoft.com/office/drawing/2014/main" id="{08628495-79BB-F36F-78ED-A8350264A8E8}"/>
              </a:ext>
            </a:extLst>
          </p:cNvPr>
          <p:cNvSpPr/>
          <p:nvPr/>
        </p:nvSpPr>
        <p:spPr>
          <a:xfrm rot="3078">
            <a:off x="-2759046" y="9569766"/>
            <a:ext cx="10638235" cy="0"/>
          </a:xfrm>
          <a:prstGeom prst="line">
            <a:avLst/>
          </a:prstGeom>
          <a:ln w="19050" cap="rnd">
            <a:solidFill>
              <a:srgbClr val="FFFFFF"/>
            </a:solidFill>
            <a:prstDash val="solid"/>
            <a:headEnd type="none" w="sm" len="sm"/>
            <a:tailEnd type="none" w="sm" len="sm"/>
          </a:ln>
        </p:spPr>
      </p:sp>
      <p:sp>
        <p:nvSpPr>
          <p:cNvPr id="20" name="AutoShape 8">
            <a:extLst>
              <a:ext uri="{FF2B5EF4-FFF2-40B4-BE49-F238E27FC236}">
                <a16:creationId xmlns:a16="http://schemas.microsoft.com/office/drawing/2014/main" id="{5F760F9C-8A1C-1E2D-4F5C-6638147F78EE}"/>
              </a:ext>
            </a:extLst>
          </p:cNvPr>
          <p:cNvSpPr/>
          <p:nvPr/>
        </p:nvSpPr>
        <p:spPr>
          <a:xfrm rot="3078">
            <a:off x="14760832" y="1809958"/>
            <a:ext cx="10638235" cy="0"/>
          </a:xfrm>
          <a:prstGeom prst="line">
            <a:avLst/>
          </a:prstGeom>
          <a:ln w="19050" cap="rnd">
            <a:solidFill>
              <a:srgbClr val="FFFFFF"/>
            </a:solidFill>
            <a:prstDash val="solid"/>
            <a:headEnd type="none" w="sm" len="sm"/>
            <a:tailEnd type="none" w="sm" len="sm"/>
          </a:ln>
        </p:spPr>
      </p:sp>
      <p:sp>
        <p:nvSpPr>
          <p:cNvPr id="21" name="Freeform 9">
            <a:extLst>
              <a:ext uri="{FF2B5EF4-FFF2-40B4-BE49-F238E27FC236}">
                <a16:creationId xmlns:a16="http://schemas.microsoft.com/office/drawing/2014/main" id="{549E5377-1585-1792-B220-0DD1C9AFA00F}"/>
              </a:ext>
            </a:extLst>
          </p:cNvPr>
          <p:cNvSpPr/>
          <p:nvPr/>
        </p:nvSpPr>
        <p:spPr>
          <a:xfrm>
            <a:off x="584178" y="9412884"/>
            <a:ext cx="1293157" cy="323289"/>
          </a:xfrm>
          <a:custGeom>
            <a:avLst/>
            <a:gdLst/>
            <a:ahLst/>
            <a:cxnLst/>
            <a:rect l="l" t="t" r="r" b="b"/>
            <a:pathLst>
              <a:path w="1293157" h="323289">
                <a:moveTo>
                  <a:pt x="0" y="0"/>
                </a:moveTo>
                <a:lnTo>
                  <a:pt x="1293157" y="0"/>
                </a:lnTo>
                <a:lnTo>
                  <a:pt x="1293157" y="323290"/>
                </a:lnTo>
                <a:lnTo>
                  <a:pt x="0" y="32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10">
            <a:extLst>
              <a:ext uri="{FF2B5EF4-FFF2-40B4-BE49-F238E27FC236}">
                <a16:creationId xmlns:a16="http://schemas.microsoft.com/office/drawing/2014/main" id="{61EAAC9B-C92E-2A5E-05A1-4BDA53B31AF9}"/>
              </a:ext>
            </a:extLst>
          </p:cNvPr>
          <p:cNvSpPr/>
          <p:nvPr/>
        </p:nvSpPr>
        <p:spPr>
          <a:xfrm>
            <a:off x="15966143" y="1643551"/>
            <a:ext cx="1293157" cy="323289"/>
          </a:xfrm>
          <a:custGeom>
            <a:avLst/>
            <a:gdLst/>
            <a:ahLst/>
            <a:cxnLst/>
            <a:rect l="l" t="t" r="r" b="b"/>
            <a:pathLst>
              <a:path w="1293157" h="323289">
                <a:moveTo>
                  <a:pt x="0" y="0"/>
                </a:moveTo>
                <a:lnTo>
                  <a:pt x="1293157" y="0"/>
                </a:lnTo>
                <a:lnTo>
                  <a:pt x="1293157" y="323289"/>
                </a:lnTo>
                <a:lnTo>
                  <a:pt x="0" y="3232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3" name="Group 2">
            <a:extLst>
              <a:ext uri="{FF2B5EF4-FFF2-40B4-BE49-F238E27FC236}">
                <a16:creationId xmlns:a16="http://schemas.microsoft.com/office/drawing/2014/main" id="{4D7B143E-E1DF-5888-D7B8-8A68A3BC350B}"/>
              </a:ext>
            </a:extLst>
          </p:cNvPr>
          <p:cNvGrpSpPr/>
          <p:nvPr/>
        </p:nvGrpSpPr>
        <p:grpSpPr>
          <a:xfrm>
            <a:off x="12210131" y="-136513"/>
            <a:ext cx="3277120" cy="10547350"/>
            <a:chOff x="0" y="0"/>
            <a:chExt cx="4369493" cy="14254817"/>
          </a:xfrm>
        </p:grpSpPr>
        <p:pic>
          <p:nvPicPr>
            <p:cNvPr id="24" name="Picture 3">
              <a:extLst>
                <a:ext uri="{FF2B5EF4-FFF2-40B4-BE49-F238E27FC236}">
                  <a16:creationId xmlns:a16="http://schemas.microsoft.com/office/drawing/2014/main" id="{2F6F7F48-7B42-1B2C-22EB-EBF803E6EDF8}"/>
                </a:ext>
              </a:extLst>
            </p:cNvPr>
            <p:cNvPicPr>
              <a:picLocks noChangeAspect="1"/>
            </p:cNvPicPr>
            <p:nvPr/>
          </p:nvPicPr>
          <p:blipFill>
            <a:blip r:embed="rId6"/>
            <a:srcRect l="39788" r="39788"/>
            <a:stretch>
              <a:fillRect/>
            </a:stretch>
          </p:blipFill>
          <p:spPr>
            <a:xfrm>
              <a:off x="0" y="0"/>
              <a:ext cx="4369493" cy="14254817"/>
            </a:xfrm>
            <a:prstGeom prst="rect">
              <a:avLst/>
            </a:prstGeom>
          </p:spPr>
        </p:pic>
      </p:grpSp>
      <p:sp>
        <p:nvSpPr>
          <p:cNvPr id="2" name="TextBox 11">
            <a:extLst>
              <a:ext uri="{FF2B5EF4-FFF2-40B4-BE49-F238E27FC236}">
                <a16:creationId xmlns:a16="http://schemas.microsoft.com/office/drawing/2014/main" id="{1293F589-0309-69A3-496D-8026F84F7B7E}"/>
              </a:ext>
            </a:extLst>
          </p:cNvPr>
          <p:cNvSpPr txBox="1"/>
          <p:nvPr/>
        </p:nvSpPr>
        <p:spPr>
          <a:xfrm>
            <a:off x="15380874" y="3925899"/>
            <a:ext cx="3033406" cy="1234953"/>
          </a:xfrm>
          <a:prstGeom prst="rect">
            <a:avLst/>
          </a:prstGeom>
        </p:spPr>
        <p:txBody>
          <a:bodyPr wrap="square" lIns="0" tIns="0" rIns="0" bIns="0" rtlCol="0" anchor="t">
            <a:spAutoFit/>
          </a:bodyPr>
          <a:lstStyle/>
          <a:p>
            <a:pPr algn="ctr" rtl="1">
              <a:lnSpc>
                <a:spcPts val="10199"/>
              </a:lnSpc>
            </a:pPr>
            <a:r>
              <a:rPr lang="fa-IR" sz="6000" dirty="0">
                <a:solidFill>
                  <a:schemeClr val="bg1"/>
                </a:solidFill>
                <a:latin typeface="Calibri" panose="020F0502020204030204" pitchFamily="34" charset="0"/>
                <a:ea typeface="Calibri" panose="020F0502020204030204" pitchFamily="34" charset="0"/>
                <a:cs typeface="B Titr" panose="00000700000000000000" pitchFamily="2" charset="-78"/>
              </a:rPr>
              <a:t>منبع خبر</a:t>
            </a:r>
            <a:endParaRPr lang="en-US" sz="6000" dirty="0">
              <a:solidFill>
                <a:schemeClr val="bg1"/>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3" name="TextBox 2">
            <a:extLst>
              <a:ext uri="{FF2B5EF4-FFF2-40B4-BE49-F238E27FC236}">
                <a16:creationId xmlns:a16="http://schemas.microsoft.com/office/drawing/2014/main" id="{F3F43B83-DABD-0AF9-0974-A5B7CC46907D}"/>
              </a:ext>
            </a:extLst>
          </p:cNvPr>
          <p:cNvSpPr txBox="1"/>
          <p:nvPr/>
        </p:nvSpPr>
        <p:spPr>
          <a:xfrm>
            <a:off x="280301" y="1049117"/>
            <a:ext cx="11821829" cy="5447645"/>
          </a:xfrm>
          <a:prstGeom prst="rect">
            <a:avLst/>
          </a:prstGeom>
          <a:noFill/>
        </p:spPr>
        <p:txBody>
          <a:bodyPr wrap="square">
            <a:spAutoFit/>
          </a:bodyPr>
          <a:lstStyle/>
          <a:p>
            <a:pPr marL="457200" indent="-457200" algn="just" rtl="1">
              <a:spcBef>
                <a:spcPts val="1200"/>
              </a:spcBef>
              <a:spcAft>
                <a:spcPts val="1200"/>
              </a:spcAft>
              <a:buFont typeface="Wingdings" panose="05000000000000000000" pitchFamily="2" charset="2"/>
              <a:buChar char="q"/>
            </a:pPr>
            <a:r>
              <a:rPr lang="fa-IR" sz="3200" dirty="0">
                <a:solidFill>
                  <a:schemeClr val="bg1"/>
                </a:solidFill>
                <a:effectLst/>
                <a:latin typeface="Calibri" panose="020F0502020204030204" pitchFamily="34" charset="0"/>
                <a:ea typeface="Calibri" panose="020F0502020204030204" pitchFamily="34" charset="0"/>
                <a:cs typeface="2  Homa" panose="00000400000000000000" pitchFamily="2" charset="-78"/>
              </a:rPr>
              <a:t>اخباری که می شنویم تا چه حد اعتبار دارند و تا چه میزان می توان این خبرها را به عنوان اطلاعاتی موثق پذیرفت.</a:t>
            </a:r>
          </a:p>
          <a:p>
            <a:pPr marL="457200" indent="-457200" algn="just" rtl="1">
              <a:spcBef>
                <a:spcPts val="1200"/>
              </a:spcBef>
              <a:spcAft>
                <a:spcPts val="1200"/>
              </a:spcAft>
              <a:buFont typeface="Wingdings" panose="05000000000000000000" pitchFamily="2" charset="2"/>
              <a:buChar char="q"/>
            </a:pPr>
            <a:r>
              <a:rPr lang="fa-IR" sz="3200" dirty="0">
                <a:solidFill>
                  <a:schemeClr val="bg1"/>
                </a:solidFill>
                <a:latin typeface="Calibri" panose="020F0502020204030204" pitchFamily="34" charset="0"/>
                <a:ea typeface="Calibri" panose="020F0502020204030204" pitchFamily="34" charset="0"/>
                <a:cs typeface="2  Homa" panose="00000400000000000000" pitchFamily="2" charset="-78"/>
              </a:rPr>
              <a:t>این پرسش همواره در ذهن مخاطبان اخبار رسانه های جمعی وجود دارد و آنچه را که در مطبوعات و سایت های خبری می خوانند یا از رادیو و تلویزیون می بینند در صورتی می پذیرند که به منبع خبر اعتماد داشته باشند.</a:t>
            </a:r>
          </a:p>
          <a:p>
            <a:pPr marL="457200" indent="-457200" algn="just" rtl="1">
              <a:spcBef>
                <a:spcPts val="1200"/>
              </a:spcBef>
              <a:spcAft>
                <a:spcPts val="1200"/>
              </a:spcAft>
              <a:buFont typeface="Wingdings" panose="05000000000000000000" pitchFamily="2" charset="2"/>
              <a:buChar char="q"/>
            </a:pPr>
            <a:r>
              <a:rPr lang="fa-IR" sz="3200" dirty="0">
                <a:solidFill>
                  <a:schemeClr val="bg1"/>
                </a:solidFill>
                <a:effectLst/>
                <a:latin typeface="Calibri" panose="020F0502020204030204" pitchFamily="34" charset="0"/>
                <a:ea typeface="Calibri" panose="020F0502020204030204" pitchFamily="34" charset="0"/>
                <a:cs typeface="2  Homa" panose="00000400000000000000" pitchFamily="2" charset="-78"/>
              </a:rPr>
              <a:t>مخاطبان اخبار همواره در پی آنند که بدانند منبع خبر کیست، زیرا با پی بردن به منبع خبر و شناخت آن در قبال خبر و صحت آن داوری می کنند.</a:t>
            </a:r>
          </a:p>
          <a:p>
            <a:pPr marL="457200" indent="-457200" algn="just" rtl="1">
              <a:spcBef>
                <a:spcPts val="1200"/>
              </a:spcBef>
              <a:spcAft>
                <a:spcPts val="1200"/>
              </a:spcAft>
              <a:buFont typeface="Wingdings" panose="05000000000000000000" pitchFamily="2" charset="2"/>
              <a:buChar char="q"/>
            </a:pPr>
            <a:r>
              <a:rPr lang="fa-IR" sz="3200" dirty="0">
                <a:solidFill>
                  <a:schemeClr val="bg1"/>
                </a:solidFill>
                <a:latin typeface="Calibri" panose="020F0502020204030204" pitchFamily="34" charset="0"/>
                <a:ea typeface="Calibri" panose="020F0502020204030204" pitchFamily="34" charset="0"/>
                <a:cs typeface="2  Homa" panose="00000400000000000000" pitchFamily="2" charset="-78"/>
              </a:rPr>
              <a:t>در خبرگزاری ها معمولا در نخستین سطر خبر و در زیر تیتر، منبع و مکان رویداد ذکر می شود.</a:t>
            </a:r>
          </a:p>
        </p:txBody>
      </p:sp>
      <p:sp>
        <p:nvSpPr>
          <p:cNvPr id="4" name="TextBox 3">
            <a:extLst>
              <a:ext uri="{FF2B5EF4-FFF2-40B4-BE49-F238E27FC236}">
                <a16:creationId xmlns:a16="http://schemas.microsoft.com/office/drawing/2014/main" id="{181F6294-E729-B5E7-0E1B-490AA96F536E}"/>
              </a:ext>
            </a:extLst>
          </p:cNvPr>
          <p:cNvSpPr txBox="1"/>
          <p:nvPr/>
        </p:nvSpPr>
        <p:spPr>
          <a:xfrm>
            <a:off x="2585761" y="6946367"/>
            <a:ext cx="7829090" cy="14593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مثال</a:t>
            </a: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تیتر: نخست وزیر لبنان به ایران سفر می کند</a:t>
            </a:r>
            <a:endPar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بیروت- خبرگزاری جمهوری اسلامی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AFD5D317-3D16-98DE-AF14-C2FE97E4032D}"/>
              </a:ext>
            </a:extLst>
          </p:cNvPr>
          <p:cNvSpPr/>
          <p:nvPr/>
        </p:nvSpPr>
        <p:spPr>
          <a:xfrm>
            <a:off x="1932280" y="1689981"/>
            <a:ext cx="5410200" cy="0"/>
          </a:xfrm>
          <a:prstGeom prst="line">
            <a:avLst/>
          </a:prstGeom>
          <a:ln w="19050" cap="rnd">
            <a:solidFill>
              <a:srgbClr val="004AAD"/>
            </a:solidFill>
            <a:prstDash val="solid"/>
            <a:headEnd type="none" w="sm" len="sm"/>
            <a:tailEnd type="none" w="sm" len="sm"/>
          </a:ln>
        </p:spPr>
      </p:sp>
      <p:sp>
        <p:nvSpPr>
          <p:cNvPr id="7" name="AutoShape 3">
            <a:extLst>
              <a:ext uri="{FF2B5EF4-FFF2-40B4-BE49-F238E27FC236}">
                <a16:creationId xmlns:a16="http://schemas.microsoft.com/office/drawing/2014/main" id="{0026A93F-1835-E41E-457D-5F2F461DDE96}"/>
              </a:ext>
            </a:extLst>
          </p:cNvPr>
          <p:cNvSpPr/>
          <p:nvPr/>
        </p:nvSpPr>
        <p:spPr>
          <a:xfrm>
            <a:off x="11492677" y="1689981"/>
            <a:ext cx="4495800" cy="0"/>
          </a:xfrm>
          <a:prstGeom prst="line">
            <a:avLst/>
          </a:prstGeom>
          <a:ln w="19050" cap="rnd">
            <a:solidFill>
              <a:srgbClr val="004AAD"/>
            </a:solidFill>
            <a:prstDash val="solid"/>
            <a:headEnd type="none" w="sm" len="sm"/>
            <a:tailEnd type="none" w="sm" len="sm"/>
          </a:ln>
        </p:spPr>
      </p:sp>
      <p:sp>
        <p:nvSpPr>
          <p:cNvPr id="8" name="TextBox 11">
            <a:extLst>
              <a:ext uri="{FF2B5EF4-FFF2-40B4-BE49-F238E27FC236}">
                <a16:creationId xmlns:a16="http://schemas.microsoft.com/office/drawing/2014/main" id="{2C269DC5-111A-17FD-9596-4E677423828A}"/>
              </a:ext>
            </a:extLst>
          </p:cNvPr>
          <p:cNvSpPr txBox="1"/>
          <p:nvPr/>
        </p:nvSpPr>
        <p:spPr>
          <a:xfrm>
            <a:off x="4637380" y="0"/>
            <a:ext cx="9013240" cy="1234953"/>
          </a:xfrm>
          <a:prstGeom prst="rect">
            <a:avLst/>
          </a:prstGeom>
        </p:spPr>
        <p:txBody>
          <a:bodyPr wrap="square" lIns="0" tIns="0" rIns="0" bIns="0" rtlCol="0" anchor="t">
            <a:spAutoFit/>
          </a:bodyPr>
          <a:lstStyle/>
          <a:p>
            <a:pPr algn="ctr" rtl="1">
              <a:lnSpc>
                <a:spcPts val="10199"/>
              </a:lnSpc>
            </a:pPr>
            <a:r>
              <a:rPr lang="fa-IR"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مصاحبه</a:t>
            </a:r>
            <a:endParaRPr lang="en-US"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grpSp>
        <p:nvGrpSpPr>
          <p:cNvPr id="9" name="Group 2">
            <a:extLst>
              <a:ext uri="{FF2B5EF4-FFF2-40B4-BE49-F238E27FC236}">
                <a16:creationId xmlns:a16="http://schemas.microsoft.com/office/drawing/2014/main" id="{14A4C426-3718-4D17-8F80-61C0D6F273F4}"/>
              </a:ext>
            </a:extLst>
          </p:cNvPr>
          <p:cNvGrpSpPr/>
          <p:nvPr/>
        </p:nvGrpSpPr>
        <p:grpSpPr>
          <a:xfrm>
            <a:off x="15836272" y="0"/>
            <a:ext cx="2451728" cy="10287000"/>
            <a:chOff x="0" y="0"/>
            <a:chExt cx="3268971" cy="13716000"/>
          </a:xfrm>
        </p:grpSpPr>
        <p:pic>
          <p:nvPicPr>
            <p:cNvPr id="10" name="Picture 3">
              <a:extLst>
                <a:ext uri="{FF2B5EF4-FFF2-40B4-BE49-F238E27FC236}">
                  <a16:creationId xmlns:a16="http://schemas.microsoft.com/office/drawing/2014/main" id="{14201837-52A4-C60B-6B34-6C4D0B788071}"/>
                </a:ext>
              </a:extLst>
            </p:cNvPr>
            <p:cNvPicPr>
              <a:picLocks noChangeAspect="1"/>
            </p:cNvPicPr>
            <p:nvPr/>
          </p:nvPicPr>
          <p:blipFill>
            <a:blip r:embed="rId2"/>
            <a:srcRect l="32113" r="32113"/>
            <a:stretch>
              <a:fillRect/>
            </a:stretch>
          </p:blipFill>
          <p:spPr>
            <a:xfrm>
              <a:off x="0" y="0"/>
              <a:ext cx="3268971" cy="13716000"/>
            </a:xfrm>
            <a:prstGeom prst="rect">
              <a:avLst/>
            </a:prstGeom>
          </p:spPr>
        </p:pic>
      </p:grpSp>
      <p:grpSp>
        <p:nvGrpSpPr>
          <p:cNvPr id="11" name="Group 4">
            <a:extLst>
              <a:ext uri="{FF2B5EF4-FFF2-40B4-BE49-F238E27FC236}">
                <a16:creationId xmlns:a16="http://schemas.microsoft.com/office/drawing/2014/main" id="{B75EC665-85B3-4E92-7104-A94DE38287AC}"/>
              </a:ext>
            </a:extLst>
          </p:cNvPr>
          <p:cNvGrpSpPr/>
          <p:nvPr/>
        </p:nvGrpSpPr>
        <p:grpSpPr>
          <a:xfrm>
            <a:off x="0" y="0"/>
            <a:ext cx="2451728" cy="10287000"/>
            <a:chOff x="0" y="0"/>
            <a:chExt cx="3268971" cy="13716000"/>
          </a:xfrm>
        </p:grpSpPr>
        <p:pic>
          <p:nvPicPr>
            <p:cNvPr id="12" name="Picture 5">
              <a:extLst>
                <a:ext uri="{FF2B5EF4-FFF2-40B4-BE49-F238E27FC236}">
                  <a16:creationId xmlns:a16="http://schemas.microsoft.com/office/drawing/2014/main" id="{09B4444C-6BA5-CC0A-D7E1-0A3FE391C256}"/>
                </a:ext>
              </a:extLst>
            </p:cNvPr>
            <p:cNvPicPr>
              <a:picLocks noChangeAspect="1"/>
            </p:cNvPicPr>
            <p:nvPr/>
          </p:nvPicPr>
          <p:blipFill>
            <a:blip r:embed="rId3"/>
            <a:srcRect l="32147" r="32147"/>
            <a:stretch>
              <a:fillRect/>
            </a:stretch>
          </p:blipFill>
          <p:spPr>
            <a:xfrm>
              <a:off x="0" y="0"/>
              <a:ext cx="3268971" cy="13716000"/>
            </a:xfrm>
            <a:prstGeom prst="rect">
              <a:avLst/>
            </a:prstGeom>
          </p:spPr>
        </p:pic>
      </p:grpSp>
      <p:sp>
        <p:nvSpPr>
          <p:cNvPr id="13" name="TextBox 12">
            <a:extLst>
              <a:ext uri="{FF2B5EF4-FFF2-40B4-BE49-F238E27FC236}">
                <a16:creationId xmlns:a16="http://schemas.microsoft.com/office/drawing/2014/main" id="{C8CD6309-889B-FC15-466B-10E8EC5BE041}"/>
              </a:ext>
            </a:extLst>
          </p:cNvPr>
          <p:cNvSpPr txBox="1"/>
          <p:nvPr/>
        </p:nvSpPr>
        <p:spPr>
          <a:xfrm>
            <a:off x="2895600" y="1936202"/>
            <a:ext cx="12712072" cy="1331134"/>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یکی از روش های کسب خبر، مصاحبه با افراد مختلف اعم از کارشناسان، مسئولان، ورزشکاران، هنرمندان و سایر گروه های اجتماعی است.</a:t>
            </a:r>
          </a:p>
        </p:txBody>
      </p:sp>
      <p:sp>
        <p:nvSpPr>
          <p:cNvPr id="14" name="TextBox 13">
            <a:extLst>
              <a:ext uri="{FF2B5EF4-FFF2-40B4-BE49-F238E27FC236}">
                <a16:creationId xmlns:a16="http://schemas.microsoft.com/office/drawing/2014/main" id="{6917844B-9A17-1E10-8B41-D765E44AE8E2}"/>
              </a:ext>
            </a:extLst>
          </p:cNvPr>
          <p:cNvSpPr txBox="1"/>
          <p:nvPr/>
        </p:nvSpPr>
        <p:spPr>
          <a:xfrm>
            <a:off x="4863472" y="3984466"/>
            <a:ext cx="10744200" cy="3100849"/>
          </a:xfrm>
          <a:prstGeom prst="rect">
            <a:avLst/>
          </a:prstGeom>
          <a:noFill/>
        </p:spPr>
        <p:txBody>
          <a:bodyPr wrap="square">
            <a:spAutoFit/>
          </a:bodyPr>
          <a:lstStyle/>
          <a:p>
            <a:pPr algn="just" rtl="1">
              <a:lnSpc>
                <a:spcPct val="150000"/>
              </a:lnSpc>
              <a:spcAft>
                <a:spcPts val="1000"/>
              </a:spcAft>
            </a:pPr>
            <a:r>
              <a:rPr lang="fa-IR" sz="3200" dirty="0">
                <a:solidFill>
                  <a:srgbClr val="0070C0"/>
                </a:solidFill>
                <a:latin typeface="Calibri" panose="020F0502020204030204" pitchFamily="34" charset="0"/>
                <a:ea typeface="Calibri" panose="020F0502020204030204" pitchFamily="34" charset="0"/>
                <a:cs typeface="2  Homa" panose="00000400000000000000" pitchFamily="2" charset="-78"/>
              </a:rPr>
              <a:t>انواع مصاحبه</a:t>
            </a:r>
          </a:p>
          <a:p>
            <a:pPr marL="514350" indent="-514350" algn="just" rtl="1">
              <a:lnSpc>
                <a:spcPct val="150000"/>
              </a:lnSpc>
              <a:spcAft>
                <a:spcPts val="1000"/>
              </a:spcAft>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مصاحبه رودررو و حضوری</a:t>
            </a:r>
          </a:p>
          <a:p>
            <a:pPr marL="514350" indent="-514350" algn="just" rtl="1">
              <a:lnSpc>
                <a:spcPct val="150000"/>
              </a:lnSpc>
              <a:spcAft>
                <a:spcPts val="1000"/>
              </a:spcAft>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مصاحبه تلفنی</a:t>
            </a:r>
          </a:p>
          <a:p>
            <a:pPr marL="514350" indent="-514350" algn="just" rtl="1">
              <a:lnSpc>
                <a:spcPct val="150000"/>
              </a:lnSpc>
              <a:spcAft>
                <a:spcPts val="1000"/>
              </a:spcAft>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مصاحبه کتبی</a:t>
            </a:r>
            <a:endParaRPr lang="fa-IR" sz="400" dirty="0">
              <a:latin typeface="Calibri" panose="020F0502020204030204" pitchFamily="34" charset="0"/>
              <a:ea typeface="Calibri" panose="020F0502020204030204" pitchFamily="34" charset="0"/>
              <a:cs typeface="2  Homa"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2763432" y="0"/>
            <a:ext cx="5524568" cy="10287000"/>
            <a:chOff x="0" y="0"/>
            <a:chExt cx="7366091" cy="13716000"/>
          </a:xfrm>
        </p:grpSpPr>
        <p:pic>
          <p:nvPicPr>
            <p:cNvPr id="3" name="Picture 3"/>
            <p:cNvPicPr>
              <a:picLocks noChangeAspect="1"/>
            </p:cNvPicPr>
            <p:nvPr/>
          </p:nvPicPr>
          <p:blipFill>
            <a:blip r:embed="rId2"/>
            <a:srcRect l="14316" r="14316"/>
            <a:stretch>
              <a:fillRect/>
            </a:stretch>
          </p:blipFill>
          <p:spPr>
            <a:xfrm>
              <a:off x="0" y="0"/>
              <a:ext cx="7366091" cy="13716000"/>
            </a:xfrm>
            <a:prstGeom prst="rect">
              <a:avLst/>
            </a:prstGeom>
          </p:spPr>
        </p:pic>
      </p:grpSp>
      <p:sp>
        <p:nvSpPr>
          <p:cNvPr id="4" name="AutoShape 4"/>
          <p:cNvSpPr/>
          <p:nvPr/>
        </p:nvSpPr>
        <p:spPr>
          <a:xfrm rot="5400000">
            <a:off x="-1691298" y="4176377"/>
            <a:ext cx="3382596" cy="1043567"/>
          </a:xfrm>
          <a:prstGeom prst="rect">
            <a:avLst/>
          </a:prstGeom>
          <a:gradFill rotWithShape="1">
            <a:gsLst>
              <a:gs pos="0">
                <a:srgbClr val="000000">
                  <a:alpha val="100000"/>
                </a:srgbClr>
              </a:gs>
              <a:gs pos="100000">
                <a:srgbClr val="3533CD">
                  <a:alpha val="100000"/>
                </a:srgbClr>
              </a:gs>
            </a:gsLst>
            <a:lin ang="0"/>
          </a:gradFill>
        </p:spPr>
      </p:sp>
      <p:sp>
        <p:nvSpPr>
          <p:cNvPr id="5" name="AutoShape 2">
            <a:extLst>
              <a:ext uri="{FF2B5EF4-FFF2-40B4-BE49-F238E27FC236}">
                <a16:creationId xmlns:a16="http://schemas.microsoft.com/office/drawing/2014/main" id="{D2D7C474-2395-1A72-B80C-B89B60751BCC}"/>
              </a:ext>
            </a:extLst>
          </p:cNvPr>
          <p:cNvSpPr/>
          <p:nvPr/>
        </p:nvSpPr>
        <p:spPr>
          <a:xfrm>
            <a:off x="27280" y="1693445"/>
            <a:ext cx="5410200" cy="0"/>
          </a:xfrm>
          <a:prstGeom prst="line">
            <a:avLst/>
          </a:prstGeom>
          <a:ln w="19050" cap="rnd">
            <a:solidFill>
              <a:srgbClr val="004AAD"/>
            </a:solidFill>
            <a:prstDash val="solid"/>
            <a:headEnd type="none" w="sm" len="sm"/>
            <a:tailEnd type="none" w="sm" len="sm"/>
          </a:ln>
        </p:spPr>
      </p:sp>
      <p:sp>
        <p:nvSpPr>
          <p:cNvPr id="6" name="TextBox 11">
            <a:extLst>
              <a:ext uri="{FF2B5EF4-FFF2-40B4-BE49-F238E27FC236}">
                <a16:creationId xmlns:a16="http://schemas.microsoft.com/office/drawing/2014/main" id="{0B2388EC-A71E-8579-FD83-B654BF3AAA95}"/>
              </a:ext>
            </a:extLst>
          </p:cNvPr>
          <p:cNvSpPr txBox="1"/>
          <p:nvPr/>
        </p:nvSpPr>
        <p:spPr>
          <a:xfrm>
            <a:off x="2743200" y="105823"/>
            <a:ext cx="9013240" cy="1234953"/>
          </a:xfrm>
          <a:prstGeom prst="rect">
            <a:avLst/>
          </a:prstGeom>
        </p:spPr>
        <p:txBody>
          <a:bodyPr wrap="square" lIns="0" tIns="0" rIns="0" bIns="0" rtlCol="0" anchor="t">
            <a:spAutoFit/>
          </a:bodyPr>
          <a:lstStyle/>
          <a:p>
            <a:pPr algn="ctr" rtl="1">
              <a:lnSpc>
                <a:spcPts val="10199"/>
              </a:lnSpc>
            </a:pPr>
            <a:r>
              <a:rPr lang="fa-IR"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مصاحبه</a:t>
            </a:r>
            <a:endParaRPr lang="en-US"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7" name="TextBox 6">
            <a:extLst>
              <a:ext uri="{FF2B5EF4-FFF2-40B4-BE49-F238E27FC236}">
                <a16:creationId xmlns:a16="http://schemas.microsoft.com/office/drawing/2014/main" id="{2EF8D666-A4AE-842E-93F3-7437EC4B5159}"/>
              </a:ext>
            </a:extLst>
          </p:cNvPr>
          <p:cNvSpPr txBox="1"/>
          <p:nvPr/>
        </p:nvSpPr>
        <p:spPr>
          <a:xfrm>
            <a:off x="762000" y="2046115"/>
            <a:ext cx="11811000" cy="6588983"/>
          </a:xfrm>
          <a:prstGeom prst="rect">
            <a:avLst/>
          </a:prstGeom>
          <a:noFill/>
        </p:spPr>
        <p:txBody>
          <a:bodyPr wrap="square">
            <a:spAutoFit/>
          </a:bodyPr>
          <a:lstStyle/>
          <a:p>
            <a:pPr algn="just" rtl="1">
              <a:lnSpc>
                <a:spcPct val="150000"/>
              </a:lnSpc>
              <a:spcAft>
                <a:spcPts val="1000"/>
              </a:spcAft>
            </a:pPr>
            <a:r>
              <a:rPr lang="fa-IR" sz="3200" dirty="0">
                <a:solidFill>
                  <a:srgbClr val="0070C0"/>
                </a:solidFill>
                <a:latin typeface="Calibri" panose="020F0502020204030204" pitchFamily="34" charset="0"/>
                <a:ea typeface="Calibri" panose="020F0502020204030204" pitchFamily="34" charset="0"/>
                <a:cs typeface="2  Homa" panose="00000400000000000000" pitchFamily="2" charset="-78"/>
              </a:rPr>
              <a:t>ویژگی های دو سوی مصاحبه</a:t>
            </a:r>
          </a:p>
          <a:p>
            <a:pPr marL="514350" indent="-514350" algn="just" rtl="1">
              <a:lnSpc>
                <a:spcPct val="150000"/>
              </a:lnSpc>
              <a:spcAft>
                <a:spcPts val="1000"/>
              </a:spcAft>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مصاحبه یک فرآیند </a:t>
            </a:r>
            <a:r>
              <a:rPr lang="fa-IR" sz="2800" dirty="0" err="1">
                <a:latin typeface="Calibri" panose="020F0502020204030204" pitchFamily="34" charset="0"/>
                <a:ea typeface="Calibri" panose="020F0502020204030204" pitchFamily="34" charset="0"/>
                <a:cs typeface="2  Homa" panose="00000400000000000000" pitchFamily="2" charset="-78"/>
              </a:rPr>
              <a:t>دوسویه</a:t>
            </a:r>
            <a:r>
              <a:rPr lang="fa-IR" sz="2800" dirty="0">
                <a:latin typeface="Calibri" panose="020F0502020204030204" pitchFamily="34" charset="0"/>
                <a:ea typeface="Calibri" panose="020F0502020204030204" pitchFamily="34" charset="0"/>
                <a:cs typeface="2  Homa" panose="00000400000000000000" pitchFamily="2" charset="-78"/>
              </a:rPr>
              <a:t> است و نتیجه ای که از این فرآیند حاصل می شود تحت تاثیر ویژگی های مصاحبه کننده، مصاحبه شونده و موقعیتی است که مصاحبه صورت می پذیرد.  </a:t>
            </a:r>
          </a:p>
          <a:p>
            <a:pPr algn="just" rtl="1">
              <a:lnSpc>
                <a:spcPct val="150000"/>
              </a:lnSpc>
              <a:spcAft>
                <a:spcPts val="1000"/>
              </a:spcAft>
            </a:pPr>
            <a:endParaRPr lang="fa-IR" sz="2800" dirty="0">
              <a:latin typeface="Calibri" panose="020F0502020204030204" pitchFamily="34" charset="0"/>
              <a:ea typeface="Calibri" panose="020F0502020204030204" pitchFamily="34" charset="0"/>
              <a:cs typeface="2  Homa" panose="00000400000000000000" pitchFamily="2" charset="-78"/>
            </a:endParaRPr>
          </a:p>
          <a:p>
            <a:pPr marL="514350" indent="-514350" algn="just" rtl="1">
              <a:lnSpc>
                <a:spcPct val="150000"/>
              </a:lnSpc>
              <a:spcAft>
                <a:spcPts val="1000"/>
              </a:spcAft>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خبرنگاران باید با آگاهی از فنون مصاحبه، تاثیرگذار اصلی بر این روند باشند. </a:t>
            </a:r>
          </a:p>
          <a:p>
            <a:pPr algn="just" rtl="1">
              <a:lnSpc>
                <a:spcPct val="150000"/>
              </a:lnSpc>
              <a:spcAft>
                <a:spcPts val="1000"/>
              </a:spcAft>
            </a:pPr>
            <a:endParaRPr lang="fa-IR" sz="2800" dirty="0">
              <a:latin typeface="Calibri" panose="020F0502020204030204" pitchFamily="34" charset="0"/>
              <a:ea typeface="Calibri" panose="020F0502020204030204" pitchFamily="34" charset="0"/>
              <a:cs typeface="2  Homa" panose="00000400000000000000" pitchFamily="2" charset="-78"/>
            </a:endParaRPr>
          </a:p>
          <a:p>
            <a:pPr marL="514350" indent="-514350" algn="just" rtl="1">
              <a:lnSpc>
                <a:spcPct val="150000"/>
              </a:lnSpc>
              <a:spcAft>
                <a:spcPts val="1000"/>
              </a:spcAft>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اولین و مهم ترین خصوصیت مصاحبه </a:t>
            </a:r>
            <a:r>
              <a:rPr lang="fa-IR" sz="2800" dirty="0" err="1">
                <a:latin typeface="Calibri" panose="020F0502020204030204" pitchFamily="34" charset="0"/>
                <a:ea typeface="Calibri" panose="020F0502020204030204" pitchFamily="34" charset="0"/>
                <a:cs typeface="2  Homa" panose="00000400000000000000" pitchFamily="2" charset="-78"/>
              </a:rPr>
              <a:t>کنندگان</a:t>
            </a:r>
            <a:r>
              <a:rPr lang="fa-IR" sz="2800" dirty="0">
                <a:latin typeface="Calibri" panose="020F0502020204030204" pitchFamily="34" charset="0"/>
                <a:ea typeface="Calibri" panose="020F0502020204030204" pitchFamily="34" charset="0"/>
                <a:cs typeface="2  Homa" panose="00000400000000000000" pitchFamily="2" charset="-78"/>
              </a:rPr>
              <a:t>، قدرت برقراری ارتباط با دیگران است، به گونه ای که مصاحبه شونده اعتماد کند و گفت و گو با او برایش خوشایند باشد. ظاهر آراسته، بیان شیوا و دقیق و خوشرویی لازمه اولیه چنین ارتباطی است.</a:t>
            </a:r>
            <a:endParaRPr lang="fa-IR" sz="400" dirty="0">
              <a:latin typeface="Calibri" panose="020F0502020204030204" pitchFamily="34" charset="0"/>
              <a:ea typeface="Calibri" panose="020F0502020204030204" pitchFamily="34" charset="0"/>
              <a:cs typeface="2  Homa" panose="00000400000000000000" pitchFamily="2" charset="-78"/>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101883" y="1562100"/>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820400" y="0"/>
            <a:ext cx="10270459" cy="10287000"/>
          </a:xfrm>
          <a:custGeom>
            <a:avLst/>
            <a:gdLst/>
            <a:ahLst/>
            <a:cxnLst/>
            <a:rect l="l" t="t" r="r" b="b"/>
            <a:pathLst>
              <a:path w="9553076" h="10027083">
                <a:moveTo>
                  <a:pt x="0" y="0"/>
                </a:moveTo>
                <a:lnTo>
                  <a:pt x="9553076" y="0"/>
                </a:lnTo>
                <a:lnTo>
                  <a:pt x="9553076" y="10027083"/>
                </a:lnTo>
                <a:lnTo>
                  <a:pt x="0" y="10027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11">
            <a:extLst>
              <a:ext uri="{FF2B5EF4-FFF2-40B4-BE49-F238E27FC236}">
                <a16:creationId xmlns:a16="http://schemas.microsoft.com/office/drawing/2014/main" id="{9135E81A-2262-A32A-F18F-404DFE06EDEB}"/>
              </a:ext>
            </a:extLst>
          </p:cNvPr>
          <p:cNvSpPr txBox="1"/>
          <p:nvPr/>
        </p:nvSpPr>
        <p:spPr>
          <a:xfrm>
            <a:off x="3200400" y="38100"/>
            <a:ext cx="9013240" cy="1234953"/>
          </a:xfrm>
          <a:prstGeom prst="rect">
            <a:avLst/>
          </a:prstGeom>
        </p:spPr>
        <p:txBody>
          <a:bodyPr wrap="square" lIns="0" tIns="0" rIns="0" bIns="0" rtlCol="0" anchor="t">
            <a:spAutoFit/>
          </a:bodyPr>
          <a:lstStyle/>
          <a:p>
            <a:pPr algn="ctr" rtl="1">
              <a:lnSpc>
                <a:spcPts val="10199"/>
              </a:lnSpc>
            </a:pPr>
            <a:r>
              <a:rPr lang="fa-IR"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آمادگی برای مصاحبه</a:t>
            </a:r>
            <a:endParaRPr lang="en-US"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5" name="TextBox 4">
            <a:extLst>
              <a:ext uri="{FF2B5EF4-FFF2-40B4-BE49-F238E27FC236}">
                <a16:creationId xmlns:a16="http://schemas.microsoft.com/office/drawing/2014/main" id="{8527F123-771B-D12F-C0BA-3793F498A504}"/>
              </a:ext>
            </a:extLst>
          </p:cNvPr>
          <p:cNvSpPr txBox="1"/>
          <p:nvPr/>
        </p:nvSpPr>
        <p:spPr>
          <a:xfrm>
            <a:off x="457200" y="2552700"/>
            <a:ext cx="10363200" cy="7148111"/>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خبرنگار برای هر مصاحبه باید آمادگی های لازم را در مورد موضوع آن مصاحبه کسب کند.</a:t>
            </a:r>
          </a:p>
          <a:p>
            <a:pPr marL="457200" indent="-457200" algn="just" rtl="1">
              <a:lnSpc>
                <a:spcPct val="150000"/>
              </a:lnSpc>
              <a:buFont typeface="Wingdings" panose="05000000000000000000" pitchFamily="2" charset="2"/>
              <a:buChar char="q"/>
            </a:pPr>
            <a:endParaRPr lang="fa-IR" sz="2800" dirty="0">
              <a:latin typeface="Calibri" panose="020F0502020204030204" pitchFamily="34" charset="0"/>
              <a:ea typeface="Calibri" panose="020F0502020204030204" pitchFamily="34" charset="0"/>
              <a:cs typeface="2  Homa" panose="00000400000000000000" pitchFamily="2" charset="-78"/>
            </a:endParaRPr>
          </a:p>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مصاحبه برای کسب اطلاعات و دریافت دیدگاه های مصاحبه شوندگان صورت می گیرد و طبعا خبرنگاران برای کسب چنین اطلاعاتی باید فردی را انتخاب کنند که نیاز و خواسته آنان را دقیقا در همان مسیر مورد نظر برآورده سازد.</a:t>
            </a:r>
          </a:p>
          <a:p>
            <a:pPr marL="457200" indent="-457200" algn="just" rtl="1">
              <a:lnSpc>
                <a:spcPct val="150000"/>
              </a:lnSpc>
              <a:buFont typeface="Wingdings" panose="05000000000000000000" pitchFamily="2" charset="2"/>
              <a:buChar char="q"/>
            </a:pPr>
            <a:endParaRPr lang="fa-IR" sz="2800" dirty="0">
              <a:latin typeface="Calibri" panose="020F0502020204030204" pitchFamily="34" charset="0"/>
              <a:ea typeface="Calibri" panose="020F0502020204030204" pitchFamily="34" charset="0"/>
              <a:cs typeface="2  Homa" panose="00000400000000000000" pitchFamily="2" charset="-78"/>
            </a:endParaRPr>
          </a:p>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اولین قدم برای مصاحبه، انتخاب مصاحبه شونده ای است که پاسخگوی مناسبی برای سوالات خبرنگار و اقناع مخاطبان رسانه در زمینه ی موضوع مصاحبه باشد.</a:t>
            </a:r>
          </a:p>
          <a:p>
            <a:pPr marL="457200" indent="-457200" algn="just" rtl="1">
              <a:lnSpc>
                <a:spcPct val="150000"/>
              </a:lnSpc>
              <a:buFont typeface="Wingdings" panose="05000000000000000000" pitchFamily="2" charset="2"/>
              <a:buChar char="q"/>
            </a:pPr>
            <a:endParaRPr lang="fa-IR" sz="2800" dirty="0">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pPr>
            <a:endParaRPr lang="fa-IR" sz="2800" dirty="0">
              <a:latin typeface="Calibri" panose="020F0502020204030204" pitchFamily="34" charset="0"/>
              <a:ea typeface="Calibri" panose="020F0502020204030204" pitchFamily="34" charset="0"/>
              <a:cs typeface="2  Homa"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503A096D-424B-7C50-6A37-327CD966F8CB}"/>
              </a:ext>
            </a:extLst>
          </p:cNvPr>
          <p:cNvSpPr/>
          <p:nvPr/>
        </p:nvSpPr>
        <p:spPr>
          <a:xfrm rot="5400000">
            <a:off x="16717657" y="4621717"/>
            <a:ext cx="3382596" cy="1043567"/>
          </a:xfrm>
          <a:prstGeom prst="rect">
            <a:avLst/>
          </a:prstGeom>
          <a:gradFill rotWithShape="1">
            <a:gsLst>
              <a:gs pos="0">
                <a:srgbClr val="000000">
                  <a:alpha val="100000"/>
                </a:srgbClr>
              </a:gs>
              <a:gs pos="100000">
                <a:srgbClr val="3533CD">
                  <a:alpha val="100000"/>
                </a:srgbClr>
              </a:gs>
            </a:gsLst>
            <a:lin ang="0"/>
          </a:gradFill>
        </p:spPr>
      </p:sp>
      <p:grpSp>
        <p:nvGrpSpPr>
          <p:cNvPr id="10" name="Group 3">
            <a:extLst>
              <a:ext uri="{FF2B5EF4-FFF2-40B4-BE49-F238E27FC236}">
                <a16:creationId xmlns:a16="http://schemas.microsoft.com/office/drawing/2014/main" id="{4C738356-A9C9-7561-3A55-F89C7130F5DE}"/>
              </a:ext>
            </a:extLst>
          </p:cNvPr>
          <p:cNvGrpSpPr>
            <a:grpSpLocks noChangeAspect="1"/>
          </p:cNvGrpSpPr>
          <p:nvPr/>
        </p:nvGrpSpPr>
        <p:grpSpPr>
          <a:xfrm>
            <a:off x="0" y="3417399"/>
            <a:ext cx="6834798" cy="6834798"/>
            <a:chOff x="0" y="0"/>
            <a:chExt cx="6350000" cy="6350000"/>
          </a:xfrm>
        </p:grpSpPr>
        <p:sp>
          <p:nvSpPr>
            <p:cNvPr id="11" name="Freeform 4">
              <a:extLst>
                <a:ext uri="{FF2B5EF4-FFF2-40B4-BE49-F238E27FC236}">
                  <a16:creationId xmlns:a16="http://schemas.microsoft.com/office/drawing/2014/main" id="{A5EABE20-A703-02B1-55AC-E3331B113D1C}"/>
                </a:ext>
              </a:extLst>
            </p:cNvPr>
            <p:cNvSpPr/>
            <p:nvPr/>
          </p:nvSpPr>
          <p:spPr>
            <a:xfrm>
              <a:off x="0" y="0"/>
              <a:ext cx="6350000" cy="6350000"/>
            </a:xfrm>
            <a:custGeom>
              <a:avLst/>
              <a:gdLst/>
              <a:ahLst/>
              <a:cxnLst/>
              <a:rect l="l" t="t" r="r" b="b"/>
              <a:pathLst>
                <a:path w="6350000" h="6350000">
                  <a:moveTo>
                    <a:pt x="0" y="0"/>
                  </a:moveTo>
                  <a:lnTo>
                    <a:pt x="0" y="6350000"/>
                  </a:lnTo>
                  <a:lnTo>
                    <a:pt x="6350000" y="6350000"/>
                  </a:lnTo>
                  <a:cubicBezTo>
                    <a:pt x="6350000" y="2843530"/>
                    <a:pt x="3506470" y="0"/>
                    <a:pt x="0" y="0"/>
                  </a:cubicBezTo>
                  <a:close/>
                </a:path>
              </a:pathLst>
            </a:custGeom>
            <a:blipFill>
              <a:blip r:embed="rId2"/>
              <a:stretch>
                <a:fillRect l="-25046" r="-25046"/>
              </a:stretch>
            </a:blipFill>
          </p:spPr>
        </p:sp>
      </p:grpSp>
      <p:sp>
        <p:nvSpPr>
          <p:cNvPr id="13" name="AutoShape 5">
            <a:extLst>
              <a:ext uri="{FF2B5EF4-FFF2-40B4-BE49-F238E27FC236}">
                <a16:creationId xmlns:a16="http://schemas.microsoft.com/office/drawing/2014/main" id="{F12E90F7-9FE9-881D-4D28-02C4EF7D9269}"/>
              </a:ext>
            </a:extLst>
          </p:cNvPr>
          <p:cNvSpPr/>
          <p:nvPr/>
        </p:nvSpPr>
        <p:spPr>
          <a:xfrm>
            <a:off x="-926929" y="9839639"/>
            <a:ext cx="6331469" cy="1043567"/>
          </a:xfrm>
          <a:prstGeom prst="rect">
            <a:avLst/>
          </a:prstGeom>
          <a:gradFill rotWithShape="1">
            <a:gsLst>
              <a:gs pos="0">
                <a:srgbClr val="000000">
                  <a:alpha val="100000"/>
                </a:srgbClr>
              </a:gs>
              <a:gs pos="100000">
                <a:srgbClr val="3533CD">
                  <a:alpha val="100000"/>
                </a:srgbClr>
              </a:gs>
            </a:gsLst>
            <a:lin ang="0"/>
          </a:gradFill>
        </p:spPr>
      </p:sp>
      <p:grpSp>
        <p:nvGrpSpPr>
          <p:cNvPr id="14" name="Group 6">
            <a:extLst>
              <a:ext uri="{FF2B5EF4-FFF2-40B4-BE49-F238E27FC236}">
                <a16:creationId xmlns:a16="http://schemas.microsoft.com/office/drawing/2014/main" id="{118A4159-6013-0934-27D6-B34DCCFD2BFC}"/>
              </a:ext>
            </a:extLst>
          </p:cNvPr>
          <p:cNvGrpSpPr/>
          <p:nvPr/>
        </p:nvGrpSpPr>
        <p:grpSpPr>
          <a:xfrm>
            <a:off x="1028700" y="3094940"/>
            <a:ext cx="1266153" cy="1266153"/>
            <a:chOff x="0" y="0"/>
            <a:chExt cx="6350000" cy="6350000"/>
          </a:xfrm>
        </p:grpSpPr>
        <p:sp>
          <p:nvSpPr>
            <p:cNvPr id="15" name="Freeform 7">
              <a:extLst>
                <a:ext uri="{FF2B5EF4-FFF2-40B4-BE49-F238E27FC236}">
                  <a16:creationId xmlns:a16="http://schemas.microsoft.com/office/drawing/2014/main" id="{2A90A1C3-68E0-2AA7-C007-2E4F4085903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adFill rotWithShape="1">
              <a:gsLst>
                <a:gs pos="0">
                  <a:srgbClr val="000000">
                    <a:alpha val="100000"/>
                  </a:srgbClr>
                </a:gs>
                <a:gs pos="100000">
                  <a:srgbClr val="3533CD">
                    <a:alpha val="100000"/>
                  </a:srgbClr>
                </a:gs>
              </a:gsLst>
              <a:lin ang="0"/>
            </a:gradFill>
          </p:spPr>
        </p:sp>
      </p:grpSp>
      <p:sp>
        <p:nvSpPr>
          <p:cNvPr id="3" name="TextBox 2">
            <a:extLst>
              <a:ext uri="{FF2B5EF4-FFF2-40B4-BE49-F238E27FC236}">
                <a16:creationId xmlns:a16="http://schemas.microsoft.com/office/drawing/2014/main" id="{5D99D209-99B7-2494-F593-23A8AECF889A}"/>
              </a:ext>
            </a:extLst>
          </p:cNvPr>
          <p:cNvSpPr txBox="1"/>
          <p:nvPr/>
        </p:nvSpPr>
        <p:spPr>
          <a:xfrm>
            <a:off x="5404540" y="1874379"/>
            <a:ext cx="11182361" cy="352660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مثال</a:t>
            </a: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تیتر: وقوع دو انفجار در استانبول</a:t>
            </a:r>
            <a:endPar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a:t>
            </a: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استانبول-</a:t>
            </a: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a:t>
            </a:r>
            <a:r>
              <a:rPr lang="fa-IR" sz="2800" dirty="0">
                <a:solidFill>
                  <a:srgbClr val="C00000"/>
                </a:solidFill>
                <a:effectLst/>
                <a:latin typeface="Calibri" panose="020F0502020204030204" pitchFamily="34" charset="0"/>
                <a:ea typeface="Calibri" panose="020F0502020204030204" pitchFamily="34" charset="0"/>
                <a:cs typeface="2  Homa" panose="00000400000000000000" pitchFamily="2" charset="-78"/>
              </a:rPr>
              <a:t>خبرگزاری جمهوری اسلامی</a:t>
            </a:r>
          </a:p>
          <a:p>
            <a:pPr algn="just" rtl="1">
              <a:lnSpc>
                <a:spcPct val="150000"/>
              </a:lnSpc>
              <a:spcAft>
                <a:spcPts val="1000"/>
              </a:spcAft>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a:t>
            </a:r>
            <a:r>
              <a:rPr lang="fa-IR" sz="2800" dirty="0">
                <a:solidFill>
                  <a:srgbClr val="C00000"/>
                </a:solidFill>
                <a:latin typeface="Calibri" panose="020F0502020204030204" pitchFamily="34" charset="0"/>
                <a:ea typeface="Calibri" panose="020F0502020204030204" pitchFamily="34" charset="0"/>
                <a:cs typeface="2  Homa" panose="00000400000000000000" pitchFamily="2" charset="-78"/>
              </a:rPr>
              <a:t>شاهدان عینی </a:t>
            </a: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از وقوع دو انفجار پیاپی در بازار مرکزی استانبول خبر دادند که ده ها    مجروح برجا گذاشته است. رییس</a:t>
            </a: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a:t>
            </a:r>
            <a:r>
              <a:rPr lang="fa-IR" sz="2800" dirty="0">
                <a:solidFill>
                  <a:srgbClr val="C00000"/>
                </a:solidFill>
                <a:effectLst/>
                <a:latin typeface="Calibri" panose="020F0502020204030204" pitchFamily="34" charset="0"/>
                <a:ea typeface="Calibri" panose="020F0502020204030204" pitchFamily="34" charset="0"/>
                <a:cs typeface="2  Homa" panose="00000400000000000000" pitchFamily="2" charset="-78"/>
              </a:rPr>
              <a:t>پلیس استانبول </a:t>
            </a:r>
            <a:r>
              <a:rPr lang="fa-IR" sz="28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از دستگیری دو مظنون در این انفجارها خبر داد</a:t>
            </a:r>
          </a:p>
        </p:txBody>
      </p:sp>
      <p:sp>
        <p:nvSpPr>
          <p:cNvPr id="5" name="TextBox 4">
            <a:extLst>
              <a:ext uri="{FF2B5EF4-FFF2-40B4-BE49-F238E27FC236}">
                <a16:creationId xmlns:a16="http://schemas.microsoft.com/office/drawing/2014/main" id="{C9F24470-D634-44D4-1B18-261FA52EFF99}"/>
              </a:ext>
            </a:extLst>
          </p:cNvPr>
          <p:cNvSpPr txBox="1"/>
          <p:nvPr/>
        </p:nvSpPr>
        <p:spPr>
          <a:xfrm>
            <a:off x="2971800" y="1028700"/>
            <a:ext cx="14190599" cy="523220"/>
          </a:xfrm>
          <a:prstGeom prst="rect">
            <a:avLst/>
          </a:prstGeom>
          <a:noFill/>
        </p:spPr>
        <p:txBody>
          <a:bodyPr wrap="square">
            <a:spAutoFit/>
          </a:bodyPr>
          <a:lstStyle/>
          <a:p>
            <a:pPr marL="457200" indent="-457200" algn="just" rtl="1">
              <a:spcBef>
                <a:spcPts val="1200"/>
              </a:spcBef>
              <a:spcAft>
                <a:spcPts val="1200"/>
              </a:spcAft>
              <a:buFont typeface="Wingdings" panose="05000000000000000000" pitchFamily="2" charset="2"/>
              <a:buChar char="q"/>
            </a:pPr>
            <a:r>
              <a:rPr lang="fa-IR" sz="2800" dirty="0">
                <a:effectLst/>
                <a:latin typeface="Calibri" panose="020F0502020204030204" pitchFamily="34" charset="0"/>
                <a:ea typeface="Calibri" panose="020F0502020204030204" pitchFamily="34" charset="0"/>
                <a:cs typeface="2  Homa" panose="00000400000000000000" pitchFamily="2" charset="-78"/>
              </a:rPr>
              <a:t>منبع اولیه خبر که اطلاعات را در اختیار رسانه قرار داده است نیز معمولا در بند اول یا دوم خبر ذکر می شود.</a:t>
            </a:r>
          </a:p>
        </p:txBody>
      </p:sp>
      <p:sp>
        <p:nvSpPr>
          <p:cNvPr id="7" name="TextBox 6">
            <a:extLst>
              <a:ext uri="{FF2B5EF4-FFF2-40B4-BE49-F238E27FC236}">
                <a16:creationId xmlns:a16="http://schemas.microsoft.com/office/drawing/2014/main" id="{FFDE2D4A-E004-C5A8-6006-C7D68ADF37A6}"/>
              </a:ext>
            </a:extLst>
          </p:cNvPr>
          <p:cNvSpPr txBox="1"/>
          <p:nvPr/>
        </p:nvSpPr>
        <p:spPr>
          <a:xfrm>
            <a:off x="6281924" y="5846066"/>
            <a:ext cx="10841810" cy="1977464"/>
          </a:xfrm>
          <a:prstGeom prst="rect">
            <a:avLst/>
          </a:prstGeom>
          <a:noFill/>
        </p:spPr>
        <p:txBody>
          <a:bodyPr wrap="square">
            <a:spAutoFit/>
          </a:bodyPr>
          <a:lstStyle/>
          <a:p>
            <a:pPr marL="457200" indent="-457200" algn="just" rtl="1">
              <a:lnSpc>
                <a:spcPct val="150000"/>
              </a:lnSpc>
              <a:spcBef>
                <a:spcPts val="1200"/>
              </a:spcBef>
              <a:spcAft>
                <a:spcPts val="1200"/>
              </a:spcAft>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در یک خبر ممکن است به تناسب موضوع و اطلاعات متنوعی که به مخاطب داده می شود منابع مختلفی مورد استناد قرار بگیرند. هر اندازه منابع خبر دقیق تر، شناخته شده تر و موثق تر باشد اعتبار خبر بیشتر است.</a:t>
            </a:r>
            <a:r>
              <a:rPr lang="fa-IR" sz="2800" dirty="0">
                <a:effectLst/>
                <a:latin typeface="Calibri" panose="020F0502020204030204" pitchFamily="34" charset="0"/>
                <a:ea typeface="Calibri" panose="020F0502020204030204" pitchFamily="34" charset="0"/>
                <a:cs typeface="2  Homa" panose="00000400000000000000" pitchFamily="2" charset="-78"/>
              </a:rPr>
              <a:t> </a:t>
            </a:r>
          </a:p>
        </p:txBody>
      </p:sp>
    </p:spTree>
    <p:extLst>
      <p:ext uri="{BB962C8B-B14F-4D97-AF65-F5344CB8AC3E}">
        <p14:creationId xmlns:p14="http://schemas.microsoft.com/office/powerpoint/2010/main" val="1429171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11088A"/>
        </a:solidFill>
        <a:effectLst/>
      </p:bgPr>
    </p:bg>
    <p:spTree>
      <p:nvGrpSpPr>
        <p:cNvPr id="1" name=""/>
        <p:cNvGrpSpPr/>
        <p:nvPr/>
      </p:nvGrpSpPr>
      <p:grpSpPr>
        <a:xfrm>
          <a:off x="0" y="0"/>
          <a:ext cx="0" cy="0"/>
          <a:chOff x="0" y="0"/>
          <a:chExt cx="0" cy="0"/>
        </a:xfrm>
      </p:grpSpPr>
      <p:sp>
        <p:nvSpPr>
          <p:cNvPr id="2" name="Freeform 2"/>
          <p:cNvSpPr/>
          <p:nvPr/>
        </p:nvSpPr>
        <p:spPr>
          <a:xfrm>
            <a:off x="-1230756" y="-1230756"/>
            <a:ext cx="2461513" cy="2461513"/>
          </a:xfrm>
          <a:custGeom>
            <a:avLst/>
            <a:gdLst/>
            <a:ahLst/>
            <a:cxnLst/>
            <a:rect l="l" t="t" r="r" b="b"/>
            <a:pathLst>
              <a:path w="2461513" h="2461513">
                <a:moveTo>
                  <a:pt x="0" y="0"/>
                </a:moveTo>
                <a:lnTo>
                  <a:pt x="2461512" y="0"/>
                </a:lnTo>
                <a:lnTo>
                  <a:pt x="2461512" y="2461512"/>
                </a:lnTo>
                <a:lnTo>
                  <a:pt x="0" y="24615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5966143" y="7965143"/>
            <a:ext cx="4113806" cy="4113806"/>
          </a:xfrm>
          <a:custGeom>
            <a:avLst/>
            <a:gdLst/>
            <a:ahLst/>
            <a:cxnLst/>
            <a:rect l="l" t="t" r="r" b="b"/>
            <a:pathLst>
              <a:path w="4113806" h="4113806">
                <a:moveTo>
                  <a:pt x="0" y="0"/>
                </a:moveTo>
                <a:lnTo>
                  <a:pt x="4113806" y="0"/>
                </a:lnTo>
                <a:lnTo>
                  <a:pt x="4113806" y="4113806"/>
                </a:lnTo>
                <a:lnTo>
                  <a:pt x="0" y="41138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6874168" y="454261"/>
            <a:ext cx="1148879" cy="1148879"/>
          </a:xfrm>
          <a:custGeom>
            <a:avLst/>
            <a:gdLst/>
            <a:ahLst/>
            <a:cxnLst/>
            <a:rect l="l" t="t" r="r" b="b"/>
            <a:pathLst>
              <a:path w="1148879" h="1148879">
                <a:moveTo>
                  <a:pt x="0" y="0"/>
                </a:moveTo>
                <a:lnTo>
                  <a:pt x="1148878" y="0"/>
                </a:lnTo>
                <a:lnTo>
                  <a:pt x="1148878" y="1148878"/>
                </a:lnTo>
                <a:lnTo>
                  <a:pt x="0" y="11488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AutoShape 5"/>
          <p:cNvSpPr/>
          <p:nvPr/>
        </p:nvSpPr>
        <p:spPr>
          <a:xfrm rot="3078">
            <a:off x="-2731536" y="9248775"/>
            <a:ext cx="10638235" cy="0"/>
          </a:xfrm>
          <a:prstGeom prst="line">
            <a:avLst/>
          </a:prstGeom>
          <a:ln w="19050" cap="rnd">
            <a:solidFill>
              <a:srgbClr val="FFFFFF"/>
            </a:solidFill>
            <a:prstDash val="solid"/>
            <a:headEnd type="none" w="sm" len="sm"/>
            <a:tailEnd type="none" w="sm" len="sm"/>
          </a:ln>
        </p:spPr>
      </p:sp>
      <p:sp>
        <p:nvSpPr>
          <p:cNvPr id="6" name="AutoShape 6"/>
          <p:cNvSpPr/>
          <p:nvPr/>
        </p:nvSpPr>
        <p:spPr>
          <a:xfrm rot="3078">
            <a:off x="14760832" y="1809958"/>
            <a:ext cx="10638235" cy="0"/>
          </a:xfrm>
          <a:prstGeom prst="line">
            <a:avLst/>
          </a:prstGeom>
          <a:ln w="19050" cap="rnd">
            <a:solidFill>
              <a:srgbClr val="FFFFFF"/>
            </a:solidFill>
            <a:prstDash val="solid"/>
            <a:headEnd type="none" w="sm" len="sm"/>
            <a:tailEnd type="none" w="sm" len="sm"/>
          </a:ln>
        </p:spPr>
      </p:sp>
      <p:sp>
        <p:nvSpPr>
          <p:cNvPr id="7" name="Freeform 7"/>
          <p:cNvSpPr/>
          <p:nvPr/>
        </p:nvSpPr>
        <p:spPr>
          <a:xfrm>
            <a:off x="5874469" y="9079790"/>
            <a:ext cx="1542377" cy="385594"/>
          </a:xfrm>
          <a:custGeom>
            <a:avLst/>
            <a:gdLst/>
            <a:ahLst/>
            <a:cxnLst/>
            <a:rect l="l" t="t" r="r" b="b"/>
            <a:pathLst>
              <a:path w="1542377" h="385594">
                <a:moveTo>
                  <a:pt x="0" y="0"/>
                </a:moveTo>
                <a:lnTo>
                  <a:pt x="1542377" y="0"/>
                </a:lnTo>
                <a:lnTo>
                  <a:pt x="1542377" y="385595"/>
                </a:lnTo>
                <a:lnTo>
                  <a:pt x="0" y="385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5966143" y="1643551"/>
            <a:ext cx="1293157" cy="323289"/>
          </a:xfrm>
          <a:custGeom>
            <a:avLst/>
            <a:gdLst/>
            <a:ahLst/>
            <a:cxnLst/>
            <a:rect l="l" t="t" r="r" b="b"/>
            <a:pathLst>
              <a:path w="1293157" h="323289">
                <a:moveTo>
                  <a:pt x="0" y="0"/>
                </a:moveTo>
                <a:lnTo>
                  <a:pt x="1293157" y="0"/>
                </a:lnTo>
                <a:lnTo>
                  <a:pt x="1293157" y="323289"/>
                </a:lnTo>
                <a:lnTo>
                  <a:pt x="0" y="3232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363294" y="5864905"/>
            <a:ext cx="4113807" cy="4422095"/>
          </a:xfrm>
          <a:custGeom>
            <a:avLst/>
            <a:gdLst/>
            <a:ahLst/>
            <a:cxnLst/>
            <a:rect l="l" t="t" r="r" b="b"/>
            <a:pathLst>
              <a:path w="5734079" h="6775869">
                <a:moveTo>
                  <a:pt x="0" y="0"/>
                </a:moveTo>
                <a:lnTo>
                  <a:pt x="5734080" y="0"/>
                </a:lnTo>
                <a:lnTo>
                  <a:pt x="5734080" y="6775869"/>
                </a:lnTo>
                <a:lnTo>
                  <a:pt x="0" y="6775869"/>
                </a:lnTo>
                <a:lnTo>
                  <a:pt x="0" y="0"/>
                </a:lnTo>
                <a:close/>
              </a:path>
            </a:pathLst>
          </a:custGeom>
          <a:blipFill>
            <a:blip r:embed="rId7">
              <a:alphaModFix amt="55000"/>
              <a:extLst>
                <a:ext uri="{96DAC541-7B7A-43D3-8B79-37D633B846F1}">
                  <asvg:svgBlip xmlns:asvg="http://schemas.microsoft.com/office/drawing/2016/SVG/main" r:embed="rId8"/>
                </a:ext>
              </a:extLst>
            </a:blip>
            <a:stretch>
              <a:fillRect/>
            </a:stretch>
          </a:blipFill>
        </p:spPr>
      </p:sp>
      <p:sp>
        <p:nvSpPr>
          <p:cNvPr id="10" name="Freeform 10"/>
          <p:cNvSpPr/>
          <p:nvPr/>
        </p:nvSpPr>
        <p:spPr>
          <a:xfrm>
            <a:off x="446861" y="6650911"/>
            <a:ext cx="2857500" cy="2850081"/>
          </a:xfrm>
          <a:custGeom>
            <a:avLst/>
            <a:gdLst/>
            <a:ahLst/>
            <a:cxnLst/>
            <a:rect l="l" t="t" r="r" b="b"/>
            <a:pathLst>
              <a:path w="4422095" h="4422095">
                <a:moveTo>
                  <a:pt x="0" y="0"/>
                </a:moveTo>
                <a:lnTo>
                  <a:pt x="4422095" y="0"/>
                </a:lnTo>
                <a:lnTo>
                  <a:pt x="4422095" y="4422096"/>
                </a:lnTo>
                <a:lnTo>
                  <a:pt x="0" y="4422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a:extLst>
              <a:ext uri="{FF2B5EF4-FFF2-40B4-BE49-F238E27FC236}">
                <a16:creationId xmlns:a16="http://schemas.microsoft.com/office/drawing/2014/main" id="{0F51FCD9-F05F-20F2-6C6C-A392BA904887}"/>
              </a:ext>
            </a:extLst>
          </p:cNvPr>
          <p:cNvSpPr txBox="1"/>
          <p:nvPr/>
        </p:nvSpPr>
        <p:spPr>
          <a:xfrm>
            <a:off x="2066063" y="350048"/>
            <a:ext cx="14155873" cy="1211870"/>
          </a:xfrm>
          <a:prstGeom prst="rect">
            <a:avLst/>
          </a:prstGeom>
        </p:spPr>
        <p:txBody>
          <a:bodyPr wrap="square" lIns="0" tIns="0" rIns="0" bIns="0" rtlCol="0" anchor="t">
            <a:spAutoFit/>
          </a:bodyPr>
          <a:lstStyle/>
          <a:p>
            <a:pPr algn="ctr" rtl="1">
              <a:lnSpc>
                <a:spcPts val="10199"/>
              </a:lnSpc>
            </a:pPr>
            <a:r>
              <a:rPr lang="fa-IR" sz="4800" dirty="0">
                <a:solidFill>
                  <a:schemeClr val="bg1"/>
                </a:solidFill>
                <a:latin typeface="Calibri" panose="020F0502020204030204" pitchFamily="34" charset="0"/>
                <a:ea typeface="Calibri" panose="020F0502020204030204" pitchFamily="34" charset="0"/>
                <a:cs typeface="B Titr" panose="00000700000000000000" pitchFamily="2" charset="-78"/>
              </a:rPr>
              <a:t>تنظیم اطلاعیه ها، اعلامیه ها، بیانیه ها، پیام ها</a:t>
            </a:r>
            <a:endParaRPr lang="en-US" sz="4800" dirty="0">
              <a:solidFill>
                <a:schemeClr val="bg1"/>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12" name="TextBox 11">
            <a:extLst>
              <a:ext uri="{FF2B5EF4-FFF2-40B4-BE49-F238E27FC236}">
                <a16:creationId xmlns:a16="http://schemas.microsoft.com/office/drawing/2014/main" id="{A753075D-A2F2-DADA-C6C7-BE3E7FF36AD7}"/>
              </a:ext>
            </a:extLst>
          </p:cNvPr>
          <p:cNvSpPr txBox="1"/>
          <p:nvPr/>
        </p:nvSpPr>
        <p:spPr>
          <a:xfrm>
            <a:off x="1905000" y="2205363"/>
            <a:ext cx="15240000" cy="1077218"/>
          </a:xfrm>
          <a:prstGeom prst="rect">
            <a:avLst/>
          </a:prstGeom>
          <a:noFill/>
        </p:spPr>
        <p:txBody>
          <a:bodyPr wrap="square">
            <a:spAutoFit/>
          </a:bodyPr>
          <a:lstStyle/>
          <a:p>
            <a:pPr marL="457200" indent="-457200" algn="just" rtl="1">
              <a:spcBef>
                <a:spcPts val="1200"/>
              </a:spcBef>
              <a:spcAft>
                <a:spcPts val="1200"/>
              </a:spcAft>
              <a:buFont typeface="Wingdings" panose="05000000000000000000" pitchFamily="2" charset="2"/>
              <a:buChar char="q"/>
            </a:pPr>
            <a:r>
              <a:rPr lang="fa-IR" sz="3200" dirty="0">
                <a:solidFill>
                  <a:schemeClr val="bg1"/>
                </a:solidFill>
                <a:latin typeface="Calibri" panose="020F0502020204030204" pitchFamily="34" charset="0"/>
                <a:cs typeface="2  Homa" panose="00000400000000000000" pitchFamily="2" charset="-78"/>
              </a:rPr>
              <a:t>اطلاعیه ها، اعلامیه ها، بیانیه ها، پیام ها مطالبی هستند که در ظاهر به صورت آماده در اختیار رسانه های خبری قرار می گیرند ولی نیاز به گزینش و بازنویسی دارند.</a:t>
            </a:r>
          </a:p>
        </p:txBody>
      </p:sp>
      <p:sp>
        <p:nvSpPr>
          <p:cNvPr id="13" name="TextBox 12">
            <a:extLst>
              <a:ext uri="{FF2B5EF4-FFF2-40B4-BE49-F238E27FC236}">
                <a16:creationId xmlns:a16="http://schemas.microsoft.com/office/drawing/2014/main" id="{EC83A8D2-EB10-9655-31AF-37A35EDE9001}"/>
              </a:ext>
            </a:extLst>
          </p:cNvPr>
          <p:cNvSpPr txBox="1"/>
          <p:nvPr/>
        </p:nvSpPr>
        <p:spPr>
          <a:xfrm>
            <a:off x="4724400" y="4534554"/>
            <a:ext cx="13141203" cy="3170099"/>
          </a:xfrm>
          <a:prstGeom prst="rect">
            <a:avLst/>
          </a:prstGeom>
          <a:noFill/>
        </p:spPr>
        <p:txBody>
          <a:bodyPr wrap="square">
            <a:spAutoFit/>
          </a:bodyPr>
          <a:lstStyle/>
          <a:p>
            <a:pPr marL="514350" indent="-514350" algn="just" rtl="1">
              <a:spcBef>
                <a:spcPts val="1200"/>
              </a:spcBef>
              <a:spcAft>
                <a:spcPts val="1200"/>
              </a:spcAft>
              <a:buFont typeface="+mj-lt"/>
              <a:buAutoNum type="arabicPeriod"/>
            </a:pPr>
            <a:r>
              <a:rPr lang="fa-IR" sz="3200" dirty="0">
                <a:solidFill>
                  <a:srgbClr val="00B0F0"/>
                </a:solidFill>
                <a:latin typeface="Calibri" panose="020F0502020204030204" pitchFamily="34" charset="0"/>
                <a:cs typeface="2  Homa" panose="00000400000000000000" pitchFamily="2" charset="-78"/>
              </a:rPr>
              <a:t>انتخاب اطلاعیه: </a:t>
            </a:r>
            <a:r>
              <a:rPr lang="fa-IR" sz="3200" dirty="0">
                <a:solidFill>
                  <a:schemeClr val="bg1"/>
                </a:solidFill>
                <a:latin typeface="Calibri" panose="020F0502020204030204" pitchFamily="34" charset="0"/>
                <a:cs typeface="2  Homa" panose="00000400000000000000" pitchFamily="2" charset="-78"/>
              </a:rPr>
              <a:t>بررسی اطلاعیه از نظر ارزش خبری</a:t>
            </a:r>
            <a:endParaRPr lang="fa-IR" sz="3200" dirty="0">
              <a:solidFill>
                <a:srgbClr val="00B0F0"/>
              </a:solidFill>
              <a:latin typeface="Calibri" panose="020F0502020204030204" pitchFamily="34" charset="0"/>
              <a:cs typeface="2  Homa" panose="00000400000000000000" pitchFamily="2" charset="-78"/>
            </a:endParaRPr>
          </a:p>
          <a:p>
            <a:pPr marL="514350" indent="-514350" algn="just" rtl="1">
              <a:spcBef>
                <a:spcPts val="1200"/>
              </a:spcBef>
              <a:spcAft>
                <a:spcPts val="1200"/>
              </a:spcAft>
              <a:buFont typeface="+mj-lt"/>
              <a:buAutoNum type="arabicPeriod"/>
            </a:pPr>
            <a:r>
              <a:rPr lang="fa-IR" sz="3200" dirty="0">
                <a:solidFill>
                  <a:srgbClr val="00B0F0"/>
                </a:solidFill>
                <a:latin typeface="Calibri" panose="020F0502020204030204" pitchFamily="34" charset="0"/>
                <a:cs typeface="2  Homa" panose="00000400000000000000" pitchFamily="2" charset="-78"/>
              </a:rPr>
              <a:t>شیوه تنظیم اطلاعیه: </a:t>
            </a:r>
            <a:r>
              <a:rPr lang="fa-IR" sz="3200" dirty="0">
                <a:solidFill>
                  <a:schemeClr val="bg1"/>
                </a:solidFill>
                <a:latin typeface="Calibri" panose="020F0502020204030204" pitchFamily="34" charset="0"/>
                <a:cs typeface="2  Homa" panose="00000400000000000000" pitchFamily="2" charset="-78"/>
              </a:rPr>
              <a:t>اصلاح اطلاعیه توسط خبرنویس و تنظیم به صورت خلاصه که حاوی مطلب خبری باشد</a:t>
            </a:r>
            <a:endParaRPr lang="fa-IR" sz="3200" dirty="0">
              <a:solidFill>
                <a:srgbClr val="00B0F0"/>
              </a:solidFill>
              <a:latin typeface="Calibri" panose="020F0502020204030204" pitchFamily="34" charset="0"/>
              <a:cs typeface="2  Homa" panose="00000400000000000000" pitchFamily="2" charset="-78"/>
            </a:endParaRPr>
          </a:p>
          <a:p>
            <a:pPr marL="514350" indent="-514350" algn="just" rtl="1">
              <a:spcBef>
                <a:spcPts val="1200"/>
              </a:spcBef>
              <a:spcAft>
                <a:spcPts val="1200"/>
              </a:spcAft>
              <a:buFont typeface="+mj-lt"/>
              <a:buAutoNum type="arabicPeriod"/>
            </a:pPr>
            <a:r>
              <a:rPr lang="fa-IR" sz="3200" dirty="0">
                <a:solidFill>
                  <a:srgbClr val="00B0F0"/>
                </a:solidFill>
                <a:latin typeface="Calibri" panose="020F0502020204030204" pitchFamily="34" charset="0"/>
                <a:cs typeface="2  Homa" panose="00000400000000000000" pitchFamily="2" charset="-78"/>
              </a:rPr>
              <a:t>تنظیم پیام به سبک هرم وارونه: </a:t>
            </a:r>
            <a:r>
              <a:rPr lang="fa-IR" sz="3200" dirty="0">
                <a:solidFill>
                  <a:schemeClr val="bg1"/>
                </a:solidFill>
                <a:latin typeface="Calibri" panose="020F0502020204030204" pitchFamily="34" charset="0"/>
                <a:cs typeface="2  Homa" panose="00000400000000000000" pitchFamily="2" charset="-78"/>
              </a:rPr>
              <a:t>مناسب ترین شیوه نگارش است و خبرنویس مطالب را براساس اهمیت و ارزش خبری از دیگر مطالب متمایز می کند</a:t>
            </a:r>
            <a:endParaRPr lang="fa-IR" sz="3200" dirty="0">
              <a:solidFill>
                <a:srgbClr val="00B0F0"/>
              </a:solidFill>
              <a:latin typeface="Calibri" panose="020F0502020204030204" pitchFamily="34" charset="0"/>
              <a:cs typeface="2  Homa" panose="00000400000000000000" pitchFamily="2" charset="-78"/>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90600" y="2352645"/>
            <a:ext cx="16230600" cy="7109639"/>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fa-IR" sz="2200" b="1" i="0" u="none" strike="noStrike" cap="none" normalizeH="0" baseline="0" dirty="0">
                <a:ln>
                  <a:noFill/>
                </a:ln>
                <a:solidFill>
                  <a:srgbClr val="000000"/>
                </a:solidFill>
                <a:effectLst/>
                <a:cs typeface="B Nazanin" panose="00000400000000000000" pitchFamily="2" charset="-78"/>
              </a:rPr>
              <a:t>روسای هیأت اجرایی انتخابات نظام پرستاری استان هرمزگان با ابلاغ رئیس دانشگاه منصوب شدند</a:t>
            </a:r>
            <a:r>
              <a:rPr kumimoji="0" lang="fa-IR" altLang="fa-IR" sz="2200" b="1" i="0" u="none" strike="noStrike" cap="none" normalizeH="0" baseline="0" dirty="0">
                <a:ln>
                  <a:noFill/>
                </a:ln>
                <a:solidFill>
                  <a:srgbClr val="000000"/>
                </a:solidFill>
                <a:effectLst/>
                <a:cs typeface="B Nazanin" panose="00000400000000000000" pitchFamily="2" charset="-78"/>
              </a:rPr>
              <a:t>.</a:t>
            </a:r>
          </a:p>
          <a:p>
            <a:pPr marL="0" marR="0" lvl="0" indent="0" algn="just" defTabSz="914400" rtl="1" eaLnBrk="0" fontAlgn="base" latinLnBrk="0" hangingPunct="0">
              <a:lnSpc>
                <a:spcPct val="100000"/>
              </a:lnSpc>
              <a:spcBef>
                <a:spcPct val="0"/>
              </a:spcBef>
              <a:spcAft>
                <a:spcPct val="0"/>
              </a:spcAft>
              <a:buClrTx/>
              <a:buSzTx/>
              <a:buFontTx/>
              <a:buNone/>
              <a:tabLst/>
            </a:pPr>
            <a:endParaRPr kumimoji="0" lang="fa-IR" altLang="fa-IR" sz="2200" b="1" i="0" u="none" strike="noStrike" cap="none" normalizeH="0" baseline="0" dirty="0">
              <a:ln>
                <a:noFill/>
              </a:ln>
              <a:solidFill>
                <a:srgbClr val="000000"/>
              </a:solidFill>
              <a:effectLst/>
              <a:cs typeface="B Nazanin"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fa-IR" sz="2200" b="0" i="0" u="none" strike="noStrike" cap="none" normalizeH="0" baseline="0" dirty="0">
                <a:ln>
                  <a:noFill/>
                </a:ln>
                <a:solidFill>
                  <a:srgbClr val="000000"/>
                </a:solidFill>
                <a:effectLst/>
                <a:cs typeface="B Nazanin" panose="00000400000000000000" pitchFamily="2" charset="-78"/>
              </a:rPr>
              <a:t>اولین جلسه هیات اجرایی ششمین دوره انتخابات سازمان نظام پرستاری  استان هرمزگان برگزار و طی آن روسای هیات اجرایی انتخابات نظام پرستاری بندرعباس، غرب و شرق استان با ابلاغ رئیس دانشگاه علوم پزشکی</a:t>
            </a:r>
            <a:r>
              <a:rPr kumimoji="0" lang="fa-IR" altLang="fa-IR" sz="2200" b="0" i="0" u="none" strike="noStrike" cap="none" normalizeH="0" baseline="0" dirty="0">
                <a:ln>
                  <a:noFill/>
                </a:ln>
                <a:solidFill>
                  <a:srgbClr val="000000"/>
                </a:solidFill>
                <a:effectLst/>
                <a:cs typeface="B Nazanin" panose="00000400000000000000" pitchFamily="2" charset="-78"/>
              </a:rPr>
              <a:t> </a:t>
            </a:r>
            <a:r>
              <a:rPr kumimoji="0" lang="ar-SA" altLang="fa-IR" sz="2200" b="0" i="0" u="none" strike="noStrike" cap="none" normalizeH="0" baseline="0" dirty="0">
                <a:ln>
                  <a:noFill/>
                </a:ln>
                <a:solidFill>
                  <a:srgbClr val="000000"/>
                </a:solidFill>
                <a:effectLst/>
                <a:cs typeface="B Nazanin" panose="00000400000000000000" pitchFamily="2" charset="-78"/>
              </a:rPr>
              <a:t>منصوب شدند</a:t>
            </a:r>
            <a:r>
              <a:rPr kumimoji="0" lang="fa-IR" altLang="fa-IR" sz="2200" b="0" i="0" u="none" strike="noStrike" cap="none" normalizeH="0" baseline="0" dirty="0">
                <a:ln>
                  <a:noFill/>
                </a:ln>
                <a:solidFill>
                  <a:srgbClr val="000000"/>
                </a:solidFill>
                <a:effectLst/>
                <a:cs typeface="B Nazanin" panose="00000400000000000000" pitchFamily="2" charset="-78"/>
              </a:rPr>
              <a:t>.</a:t>
            </a:r>
            <a:endParaRPr kumimoji="0" lang="fa-IR" altLang="fa-IR" sz="2200" b="0" i="0" u="none" strike="noStrike" cap="none" normalizeH="0" baseline="0" dirty="0">
              <a:ln>
                <a:noFill/>
              </a:ln>
              <a:solidFill>
                <a:schemeClr val="tx1"/>
              </a:solidFill>
              <a:effectLst/>
              <a:cs typeface="B Nazanin"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altLang="fa-IR" sz="2200" b="0" i="0" u="none" strike="noStrike" cap="none" normalizeH="0" baseline="0" dirty="0">
                <a:ln>
                  <a:noFill/>
                </a:ln>
                <a:solidFill>
                  <a:srgbClr val="000000"/>
                </a:solidFill>
                <a:effectLst/>
                <a:cs typeface="B Nazanin" panose="00000400000000000000" pitchFamily="2" charset="-78"/>
              </a:rPr>
              <a:t>                                                                                               </a:t>
            </a:r>
            <a:endParaRPr kumimoji="0" lang="fa-IR" altLang="fa-IR" sz="2200" b="1" i="0" u="none" strike="noStrike" cap="none" normalizeH="0" baseline="0" dirty="0">
              <a:ln>
                <a:noFill/>
              </a:ln>
              <a:solidFill>
                <a:srgbClr val="000000"/>
              </a:solidFill>
              <a:effectLst/>
              <a:cs typeface="B Nazanin"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altLang="fa-IR" sz="2200" b="0" i="0" u="none" strike="noStrike" cap="none" normalizeH="0" baseline="0" dirty="0">
                <a:ln>
                  <a:noFill/>
                </a:ln>
                <a:solidFill>
                  <a:srgbClr val="000000"/>
                </a:solidFill>
                <a:effectLst/>
                <a:cs typeface="B Nazanin" panose="00000400000000000000" pitchFamily="2" charset="-78"/>
              </a:rPr>
              <a:t>دکتر حسن زارعی بعنوان رییس هیات اجرایی انتخابات بندرعباس و توابع، دکتر سالمی بعنوان رییس هیات اجرایی غرب و دکتر عبدالحسین مدنی بعنوان هیات اجرایی شرق استان با ابلاغ ریاست دانشگاه علوم پزشکی منصوب شدند.</a:t>
            </a:r>
            <a:endParaRPr kumimoji="0" lang="en-US" altLang="fa-IR" sz="2200" b="0" i="0" u="none" strike="noStrike" cap="none" normalizeH="0" baseline="0" dirty="0">
              <a:ln>
                <a:noFill/>
              </a:ln>
              <a:solidFill>
                <a:srgbClr val="000000"/>
              </a:solidFill>
              <a:effectLst/>
              <a:cs typeface="B Nazanin"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br>
              <a:rPr kumimoji="0" lang="fa-IR" altLang="fa-IR" sz="2200" b="0" i="0" u="none" strike="noStrike" cap="none" normalizeH="0" baseline="0" dirty="0">
                <a:ln>
                  <a:noFill/>
                </a:ln>
                <a:solidFill>
                  <a:srgbClr val="000000"/>
                </a:solidFill>
                <a:effectLst/>
                <a:cs typeface="B Nazanin" panose="00000400000000000000" pitchFamily="2" charset="-78"/>
              </a:rPr>
            </a:br>
            <a:r>
              <a:rPr kumimoji="0" lang="ar-SA" altLang="fa-IR" sz="2200" b="0" i="0" u="none" strike="noStrike" cap="none" normalizeH="0" baseline="0" dirty="0">
                <a:ln>
                  <a:noFill/>
                </a:ln>
                <a:solidFill>
                  <a:srgbClr val="000000"/>
                </a:solidFill>
                <a:effectLst/>
                <a:cs typeface="B Nazanin" panose="00000400000000000000" pitchFamily="2" charset="-78"/>
              </a:rPr>
              <a:t>دکتر غلامعلی جاودان رئیس</a:t>
            </a:r>
            <a:r>
              <a:rPr kumimoji="0" lang="fa-IR" altLang="fa-IR" sz="2200" b="0" i="0" u="none" strike="noStrike" cap="none" normalizeH="0" baseline="0" dirty="0">
                <a:ln>
                  <a:noFill/>
                </a:ln>
                <a:solidFill>
                  <a:srgbClr val="000000"/>
                </a:solidFill>
                <a:effectLst/>
                <a:cs typeface="B Nazanin" panose="00000400000000000000" pitchFamily="2" charset="-78"/>
              </a:rPr>
              <a:t> دانشگاه علوم پزشکی هرمزگان </a:t>
            </a:r>
            <a:r>
              <a:rPr kumimoji="0" lang="ar-SA" altLang="fa-IR" sz="2200" b="0" i="0" u="none" strike="noStrike" cap="none" normalizeH="0" baseline="0" dirty="0">
                <a:ln>
                  <a:noFill/>
                </a:ln>
                <a:solidFill>
                  <a:srgbClr val="000000"/>
                </a:solidFill>
                <a:effectLst/>
                <a:cs typeface="B Nazanin" panose="00000400000000000000" pitchFamily="2" charset="-78"/>
              </a:rPr>
              <a:t>در اولین جلسه هیات اجرایی ششمین دوره انتخابات نظام پرستاری استان گفت: برگزاری باشکوه  انتخابات نظام پرستاری و</a:t>
            </a:r>
            <a:r>
              <a:rPr kumimoji="0" lang="en-US" altLang="fa-IR" sz="2200" b="0" i="0" u="none" strike="noStrike" cap="none" normalizeH="0" baseline="0" dirty="0">
                <a:ln>
                  <a:noFill/>
                </a:ln>
                <a:solidFill>
                  <a:srgbClr val="000000"/>
                </a:solidFill>
                <a:effectLst/>
                <a:cs typeface="B Nazanin" panose="00000400000000000000" pitchFamily="2" charset="-78"/>
              </a:rPr>
              <a:t> </a:t>
            </a:r>
            <a:r>
              <a:rPr kumimoji="0" lang="ar-SA" altLang="fa-IR" sz="2200" b="0" i="0" u="none" strike="noStrike" cap="none" normalizeH="0" baseline="0" dirty="0">
                <a:ln>
                  <a:noFill/>
                </a:ln>
                <a:solidFill>
                  <a:srgbClr val="000000"/>
                </a:solidFill>
                <a:effectLst/>
                <a:cs typeface="B Nazanin" panose="00000400000000000000" pitchFamily="2" charset="-78"/>
              </a:rPr>
              <a:t>مشارکت حداکثری افراد دراین انتخابات از اهدف اصلی این دوره و انتخاب فردی توانمند که متناسب با شرایط حاضر درجامعه تصمیم گیری نماید از اولویت های این انتخابات است.</a:t>
            </a:r>
            <a:endParaRPr kumimoji="0" lang="en-US" altLang="fa-IR" sz="2200" b="0" i="0" u="none" strike="noStrike" cap="none" normalizeH="0" baseline="0" dirty="0">
              <a:ln>
                <a:noFill/>
              </a:ln>
              <a:solidFill>
                <a:srgbClr val="000000"/>
              </a:solidFill>
              <a:effectLst/>
              <a:cs typeface="B Nazanin"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br>
              <a:rPr kumimoji="0" lang="fa-IR" altLang="fa-IR" sz="2200" b="0" i="0" u="none" strike="noStrike" cap="none" normalizeH="0" baseline="0" dirty="0">
                <a:ln>
                  <a:noFill/>
                </a:ln>
                <a:solidFill>
                  <a:srgbClr val="000000"/>
                </a:solidFill>
                <a:effectLst/>
                <a:cs typeface="B Nazanin" panose="00000400000000000000" pitchFamily="2" charset="-78"/>
              </a:rPr>
            </a:br>
            <a:r>
              <a:rPr kumimoji="0" lang="ar-SA" altLang="fa-IR" sz="2200" b="0" i="0" u="none" strike="noStrike" cap="none" normalizeH="0" baseline="0" dirty="0">
                <a:ln>
                  <a:noFill/>
                </a:ln>
                <a:solidFill>
                  <a:srgbClr val="000000"/>
                </a:solidFill>
                <a:effectLst/>
                <a:cs typeface="B Nazanin" panose="00000400000000000000" pitchFamily="2" charset="-78"/>
              </a:rPr>
              <a:t>دکتر جاودان افزود: دانشگاه علوم پزشکی تمام عزم خود را درجهت برگزاری انتخابات توانمند در عرصه کشوری جزم خواهد نمود که به نحو احسن برگزار گردد</a:t>
            </a:r>
            <a:r>
              <a:rPr kumimoji="0" lang="fa-IR" altLang="fa-IR" sz="2200" b="0" i="0" u="none" strike="noStrike" cap="none" normalizeH="0" baseline="0" dirty="0">
                <a:ln>
                  <a:noFill/>
                </a:ln>
                <a:solidFill>
                  <a:srgbClr val="000000"/>
                </a:solidFill>
                <a:effectLst/>
                <a:cs typeface="B Nazanin" panose="00000400000000000000" pitchFamily="2" charset="-78"/>
              </a:rPr>
              <a:t>.</a:t>
            </a:r>
            <a:endParaRPr kumimoji="0" lang="en-US" altLang="fa-IR" sz="2200" b="0" i="0" u="none" strike="noStrike" cap="none" normalizeH="0" baseline="0" dirty="0">
              <a:ln>
                <a:noFill/>
              </a:ln>
              <a:solidFill>
                <a:srgbClr val="000000"/>
              </a:solidFill>
              <a:effectLst/>
              <a:cs typeface="B Nazanin"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br>
              <a:rPr kumimoji="0" lang="fa-IR" altLang="fa-IR" sz="2200" b="0" i="0" u="none" strike="noStrike" cap="none" normalizeH="0" baseline="0" dirty="0">
                <a:ln>
                  <a:noFill/>
                </a:ln>
                <a:solidFill>
                  <a:srgbClr val="000000"/>
                </a:solidFill>
                <a:effectLst/>
                <a:cs typeface="B Nazanin" panose="00000400000000000000" pitchFamily="2" charset="-78"/>
              </a:rPr>
            </a:br>
            <a:r>
              <a:rPr kumimoji="0" lang="ar-SA" altLang="fa-IR" sz="2200" b="0" i="0" u="none" strike="noStrike" cap="none" normalizeH="0" baseline="0" dirty="0">
                <a:ln>
                  <a:noFill/>
                </a:ln>
                <a:solidFill>
                  <a:srgbClr val="000000"/>
                </a:solidFill>
                <a:effectLst/>
                <a:cs typeface="B Nazanin" panose="00000400000000000000" pitchFamily="2" charset="-78"/>
              </a:rPr>
              <a:t>دکتر جاودان بیان نمود: تشکیل یک هیات مدیره توانمند که در حمایت از جامعه پرستاری استان، از جمله تشکیل تعاونی های مسکن ، پیگیری مطالبات و  حق و</a:t>
            </a:r>
            <a:r>
              <a:rPr kumimoji="0" lang="en-US" altLang="fa-IR" sz="2200" b="0" i="0" u="none" strike="noStrike" cap="none" normalizeH="0" baseline="0" dirty="0">
                <a:ln>
                  <a:noFill/>
                </a:ln>
                <a:solidFill>
                  <a:srgbClr val="000000"/>
                </a:solidFill>
                <a:effectLst/>
                <a:cs typeface="B Nazanin" panose="00000400000000000000" pitchFamily="2" charset="-78"/>
              </a:rPr>
              <a:t> </a:t>
            </a:r>
            <a:r>
              <a:rPr kumimoji="0" lang="ar-SA" altLang="fa-IR" sz="2200" b="0" i="0" u="none" strike="noStrike" cap="none" normalizeH="0" baseline="0" dirty="0">
                <a:ln>
                  <a:noFill/>
                </a:ln>
                <a:solidFill>
                  <a:srgbClr val="000000"/>
                </a:solidFill>
                <a:effectLst/>
                <a:cs typeface="B Nazanin" panose="00000400000000000000" pitchFamily="2" charset="-78"/>
              </a:rPr>
              <a:t>حقوق پرسنل پرستاری با توجه به شرایط موجود جامعه خوب عمل نماید در ماندگاری پرستاران وجلب رضایت آنها نقش بسزایی دارد.</a:t>
            </a:r>
            <a:endParaRPr kumimoji="0" lang="en-US" altLang="fa-IR" sz="2200" b="0" i="0" u="none" strike="noStrike" cap="none" normalizeH="0" baseline="0" dirty="0">
              <a:ln>
                <a:noFill/>
              </a:ln>
              <a:solidFill>
                <a:srgbClr val="000000"/>
              </a:solidFill>
              <a:effectLst/>
              <a:cs typeface="B Nazanin"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br>
              <a:rPr kumimoji="0" lang="fa-IR" altLang="fa-IR" sz="2200" b="0" i="0" u="none" strike="noStrike" cap="none" normalizeH="0" baseline="0" dirty="0">
                <a:ln>
                  <a:noFill/>
                </a:ln>
                <a:solidFill>
                  <a:srgbClr val="000000"/>
                </a:solidFill>
                <a:effectLst/>
                <a:cs typeface="B Nazanin" panose="00000400000000000000" pitchFamily="2" charset="-78"/>
              </a:rPr>
            </a:br>
            <a:r>
              <a:rPr kumimoji="0" lang="ar-SA" altLang="fa-IR" sz="2200" b="0" i="0" u="none" strike="noStrike" cap="none" normalizeH="0" baseline="0" dirty="0">
                <a:ln>
                  <a:noFill/>
                </a:ln>
                <a:solidFill>
                  <a:srgbClr val="000000"/>
                </a:solidFill>
                <a:effectLst/>
                <a:cs typeface="B Nazanin" panose="00000400000000000000" pitchFamily="2" charset="-78"/>
              </a:rPr>
              <a:t>دکتر جاودان گفت: مهلت ثبت نام داوطلبین  از تاریخ </a:t>
            </a:r>
            <a:r>
              <a:rPr kumimoji="0" lang="fa-IR" altLang="fa-IR" sz="2200" b="0" i="0" u="none" strike="noStrike" cap="none" normalizeH="0" baseline="0" dirty="0">
                <a:ln>
                  <a:noFill/>
                </a:ln>
                <a:solidFill>
                  <a:srgbClr val="000000"/>
                </a:solidFill>
                <a:effectLst/>
                <a:cs typeface="B Nazanin" panose="00000400000000000000" pitchFamily="2" charset="-78"/>
              </a:rPr>
              <a:t>۱۰</a:t>
            </a:r>
            <a:r>
              <a:rPr kumimoji="0" lang="ar-SA" altLang="fa-IR" sz="2200" b="0" i="0" u="none" strike="noStrike" cap="none" normalizeH="0" baseline="0" dirty="0">
                <a:ln>
                  <a:noFill/>
                </a:ln>
                <a:solidFill>
                  <a:srgbClr val="000000"/>
                </a:solidFill>
                <a:effectLst/>
                <a:cs typeface="B Nazanin" panose="00000400000000000000" pitchFamily="2" charset="-78"/>
              </a:rPr>
              <a:t>مردادماه لغایت  </a:t>
            </a:r>
            <a:r>
              <a:rPr kumimoji="0" lang="fa-IR" altLang="fa-IR" sz="2200" b="0" i="0" u="none" strike="noStrike" cap="none" normalizeH="0" baseline="0" dirty="0">
                <a:ln>
                  <a:noFill/>
                </a:ln>
                <a:solidFill>
                  <a:srgbClr val="000000"/>
                </a:solidFill>
                <a:effectLst/>
                <a:cs typeface="B Nazanin" panose="00000400000000000000" pitchFamily="2" charset="-78"/>
              </a:rPr>
              <a:t>۱۹</a:t>
            </a:r>
            <a:r>
              <a:rPr kumimoji="0" lang="ar-SA" altLang="fa-IR" sz="2200" b="0" i="0" u="none" strike="noStrike" cap="none" normalizeH="0" baseline="0" dirty="0">
                <a:ln>
                  <a:noFill/>
                </a:ln>
                <a:solidFill>
                  <a:srgbClr val="000000"/>
                </a:solidFill>
                <a:effectLst/>
                <a:cs typeface="B Nazanin" panose="00000400000000000000" pitchFamily="2" charset="-78"/>
              </a:rPr>
              <a:t> مردادماه  سال جاری بوده وتاریخ  برگزاری انتخابات طبق بخشنامه ارسالی از سازمان نظام پرستاری وزارتخانه </a:t>
            </a:r>
            <a:r>
              <a:rPr kumimoji="0" lang="fa-IR" altLang="fa-IR" sz="2200" b="0" i="0" u="none" strike="noStrike" cap="none" normalizeH="0" baseline="0" dirty="0">
                <a:ln>
                  <a:noFill/>
                </a:ln>
                <a:solidFill>
                  <a:srgbClr val="000000"/>
                </a:solidFill>
                <a:effectLst/>
                <a:cs typeface="B Nazanin" panose="00000400000000000000" pitchFamily="2" charset="-78"/>
              </a:rPr>
              <a:t>۷</a:t>
            </a:r>
            <a:r>
              <a:rPr kumimoji="0" lang="ar-SA" altLang="fa-IR" sz="2200" b="0" i="0" u="none" strike="noStrike" cap="none" normalizeH="0" baseline="0" dirty="0">
                <a:ln>
                  <a:noFill/>
                </a:ln>
                <a:solidFill>
                  <a:srgbClr val="000000"/>
                </a:solidFill>
                <a:effectLst/>
                <a:cs typeface="B Nazanin" panose="00000400000000000000" pitchFamily="2" charset="-78"/>
              </a:rPr>
              <a:t>مهرماه سال جاری میباشد،که در </a:t>
            </a:r>
            <a:r>
              <a:rPr kumimoji="0" lang="fa-IR" altLang="fa-IR" sz="2200" b="0" i="0" u="none" strike="noStrike" cap="none" normalizeH="0" baseline="0" dirty="0">
                <a:ln>
                  <a:noFill/>
                </a:ln>
                <a:solidFill>
                  <a:srgbClr val="000000"/>
                </a:solidFill>
                <a:effectLst/>
                <a:cs typeface="B Nazanin" panose="00000400000000000000" pitchFamily="2" charset="-78"/>
              </a:rPr>
              <a:t>۳</a:t>
            </a:r>
            <a:r>
              <a:rPr kumimoji="0" lang="ar-SA" altLang="fa-IR" sz="2200" b="0" i="0" u="none" strike="noStrike" cap="none" normalizeH="0" baseline="0" dirty="0">
                <a:ln>
                  <a:noFill/>
                </a:ln>
                <a:solidFill>
                  <a:srgbClr val="000000"/>
                </a:solidFill>
                <a:effectLst/>
                <a:cs typeface="B Nazanin" panose="00000400000000000000" pitchFamily="2" charset="-78"/>
              </a:rPr>
              <a:t>حوزه مرکز به محوریت بندرعباس وغرب به محوریت بندرلنگه و شرق به محوریت میناب برگزارمیشود، که هر هیات مدیره بصورت </a:t>
            </a:r>
            <a:r>
              <a:rPr kumimoji="0" lang="fa-IR" altLang="fa-IR" sz="2200" b="0" i="0" u="none" strike="noStrike" cap="none" normalizeH="0" baseline="0" dirty="0">
                <a:ln>
                  <a:noFill/>
                </a:ln>
                <a:solidFill>
                  <a:srgbClr val="000000"/>
                </a:solidFill>
                <a:effectLst/>
                <a:cs typeface="B Nazanin" panose="00000400000000000000" pitchFamily="2" charset="-78"/>
              </a:rPr>
              <a:t>۹</a:t>
            </a:r>
            <a:r>
              <a:rPr kumimoji="0" lang="ar-SA" altLang="fa-IR" sz="2200" b="0" i="0" u="none" strike="noStrike" cap="none" normalizeH="0" baseline="0" dirty="0">
                <a:ln>
                  <a:noFill/>
                </a:ln>
                <a:solidFill>
                  <a:srgbClr val="000000"/>
                </a:solidFill>
                <a:effectLst/>
                <a:cs typeface="B Nazanin" panose="00000400000000000000" pitchFamily="2" charset="-78"/>
              </a:rPr>
              <a:t>نفره متشکل از </a:t>
            </a:r>
            <a:r>
              <a:rPr kumimoji="0" lang="fa-IR" altLang="fa-IR" sz="2200" b="0" i="0" u="none" strike="noStrike" cap="none" normalizeH="0" baseline="0" dirty="0">
                <a:ln>
                  <a:noFill/>
                </a:ln>
                <a:solidFill>
                  <a:srgbClr val="000000"/>
                </a:solidFill>
                <a:effectLst/>
                <a:cs typeface="B Nazanin" panose="00000400000000000000" pitchFamily="2" charset="-78"/>
              </a:rPr>
              <a:t>۶</a:t>
            </a:r>
            <a:r>
              <a:rPr kumimoji="0" lang="ar-SA" altLang="fa-IR" sz="2200" b="0" i="0" u="none" strike="noStrike" cap="none" normalizeH="0" baseline="0" dirty="0">
                <a:ln>
                  <a:noFill/>
                </a:ln>
                <a:solidFill>
                  <a:srgbClr val="000000"/>
                </a:solidFill>
                <a:effectLst/>
                <a:cs typeface="B Nazanin" panose="00000400000000000000" pitchFamily="2" charset="-78"/>
              </a:rPr>
              <a:t>نفر پرستار،</a:t>
            </a:r>
            <a:r>
              <a:rPr kumimoji="0" lang="fa-IR" altLang="fa-IR" sz="2200" b="0" i="0" u="none" strike="noStrike" cap="none" normalizeH="0" baseline="0" dirty="0">
                <a:ln>
                  <a:noFill/>
                </a:ln>
                <a:solidFill>
                  <a:srgbClr val="000000"/>
                </a:solidFill>
                <a:effectLst/>
                <a:cs typeface="B Nazanin" panose="00000400000000000000" pitchFamily="2" charset="-78"/>
              </a:rPr>
              <a:t>۲</a:t>
            </a:r>
            <a:r>
              <a:rPr kumimoji="0" lang="ar-SA" altLang="fa-IR" sz="2200" b="0" i="0" u="none" strike="noStrike" cap="none" normalizeH="0" baseline="0" dirty="0">
                <a:ln>
                  <a:noFill/>
                </a:ln>
                <a:solidFill>
                  <a:srgbClr val="000000"/>
                </a:solidFill>
                <a:effectLst/>
                <a:cs typeface="B Nazanin" panose="00000400000000000000" pitchFamily="2" charset="-78"/>
              </a:rPr>
              <a:t>نفر بهیار و</a:t>
            </a:r>
            <a:r>
              <a:rPr kumimoji="0" lang="fa-IR" altLang="fa-IR" sz="2200" b="0" i="0" u="none" strike="noStrike" cap="none" normalizeH="0" baseline="0" dirty="0">
                <a:ln>
                  <a:noFill/>
                </a:ln>
                <a:solidFill>
                  <a:srgbClr val="000000"/>
                </a:solidFill>
                <a:effectLst/>
                <a:cs typeface="B Nazanin" panose="00000400000000000000" pitchFamily="2" charset="-78"/>
              </a:rPr>
              <a:t>۱</a:t>
            </a:r>
            <a:r>
              <a:rPr kumimoji="0" lang="ar-SA" altLang="fa-IR" sz="2200" b="0" i="0" u="none" strike="noStrike" cap="none" normalizeH="0" baseline="0" dirty="0">
                <a:ln>
                  <a:noFill/>
                </a:ln>
                <a:solidFill>
                  <a:srgbClr val="000000"/>
                </a:solidFill>
                <a:effectLst/>
                <a:cs typeface="B Nazanin" panose="00000400000000000000" pitchFamily="2" charset="-78"/>
              </a:rPr>
              <a:t>نفر کاردان یا کارشناس هوشبری یا اطاق عمل میباشد.</a:t>
            </a:r>
            <a:endParaRPr kumimoji="0" lang="en-US" altLang="fa-IR" sz="2200" b="0" i="0" u="none" strike="noStrike" cap="none" normalizeH="0" baseline="0" dirty="0">
              <a:ln>
                <a:noFill/>
              </a:ln>
              <a:solidFill>
                <a:srgbClr val="000000"/>
              </a:solidFill>
              <a:effectLst/>
              <a:cs typeface="B Nazanin" panose="00000400000000000000"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br>
              <a:rPr kumimoji="0" lang="fa-IR" altLang="fa-IR" sz="2200" b="0" i="0" u="none" strike="noStrike" cap="none" normalizeH="0" baseline="0" dirty="0">
                <a:ln>
                  <a:noFill/>
                </a:ln>
                <a:solidFill>
                  <a:srgbClr val="000000"/>
                </a:solidFill>
                <a:effectLst/>
                <a:cs typeface="B Nazanin" panose="00000400000000000000" pitchFamily="2" charset="-78"/>
              </a:rPr>
            </a:br>
            <a:r>
              <a:rPr kumimoji="0" lang="ar-SA" altLang="fa-IR" sz="2200" b="0" i="0" u="none" strike="noStrike" cap="none" normalizeH="0" baseline="0" dirty="0">
                <a:ln>
                  <a:noFill/>
                </a:ln>
                <a:solidFill>
                  <a:srgbClr val="000000"/>
                </a:solidFill>
                <a:effectLst/>
                <a:cs typeface="B Nazanin" panose="00000400000000000000" pitchFamily="2" charset="-78"/>
              </a:rPr>
              <a:t>این جلسه باحضور دکتر حسن زارعی معاون درمان دانشگاه علوم پزشکی ،عباس سلیمانی مدیر دفتر پرستاری دانشگاه علوم پزشکی واعضای هیات مدیره نظام پرستاری برگزار شد</a:t>
            </a:r>
            <a:r>
              <a:rPr kumimoji="0" lang="fa-IR" altLang="fa-IR" sz="2200" b="0" i="0" u="none" strike="noStrike" cap="none" normalizeH="0" baseline="0" dirty="0">
                <a:ln>
                  <a:noFill/>
                </a:ln>
                <a:solidFill>
                  <a:srgbClr val="000000"/>
                </a:solidFill>
                <a:effectLst/>
                <a:cs typeface="B Nazanin" panose="00000400000000000000" pitchFamily="2" charset="-78"/>
              </a:rPr>
              <a:t>.</a:t>
            </a:r>
          </a:p>
        </p:txBody>
      </p:sp>
      <p:pic>
        <p:nvPicPr>
          <p:cNvPr id="2050"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56634063"/>
            <a:ext cx="5238750" cy="3486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D6063D-DB77-B355-B84E-764198B6095C}"/>
              </a:ext>
            </a:extLst>
          </p:cNvPr>
          <p:cNvSpPr txBox="1"/>
          <p:nvPr/>
        </p:nvSpPr>
        <p:spPr>
          <a:xfrm>
            <a:off x="2286000" y="495300"/>
            <a:ext cx="13639800" cy="133113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lnSpc>
                <a:spcPct val="150000"/>
              </a:lnSpc>
              <a:spcAft>
                <a:spcPts val="1000"/>
              </a:spcAft>
            </a:pPr>
            <a:r>
              <a:rPr lang="fa-IR" sz="28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خبر، رویدادی است که برای یک نفر یا گروهی "ارزش خبری" دارد و برای دیگران ممکن است بی اهمیت باشد. اطلاعات مربوط به آنچه رخ داده است، خبر نامیده می شود.</a:t>
            </a:r>
            <a:endParaRPr lang="en-US" sz="2800" dirty="0">
              <a:solidFill>
                <a:schemeClr val="accent6">
                  <a:lumMod val="50000"/>
                </a:schemeClr>
              </a:solidFill>
              <a:effectLst/>
              <a:latin typeface="Calibri" panose="020F0502020204030204" pitchFamily="34" charset="0"/>
              <a:ea typeface="Calibri" panose="020F0502020204030204" pitchFamily="34" charset="0"/>
              <a:cs typeface="2  Homa" panose="00000400000000000000" pitchFamily="2" charset="-78"/>
            </a:endParaRPr>
          </a:p>
        </p:txBody>
      </p:sp>
    </p:spTree>
    <p:extLst>
      <p:ext uri="{BB962C8B-B14F-4D97-AF65-F5344CB8AC3E}">
        <p14:creationId xmlns:p14="http://schemas.microsoft.com/office/powerpoint/2010/main" val="12644741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5234838" y="2005"/>
            <a:ext cx="3086100" cy="10287000"/>
            <a:chOff x="0" y="0"/>
            <a:chExt cx="812800" cy="2709333"/>
          </a:xfrm>
        </p:grpSpPr>
        <p:sp>
          <p:nvSpPr>
            <p:cNvPr id="3" name="Freeform 3"/>
            <p:cNvSpPr/>
            <p:nvPr/>
          </p:nvSpPr>
          <p:spPr>
            <a:xfrm>
              <a:off x="0" y="0"/>
              <a:ext cx="812800" cy="2709333"/>
            </a:xfrm>
            <a:custGeom>
              <a:avLst/>
              <a:gdLst/>
              <a:ahLst/>
              <a:cxnLst/>
              <a:rect l="l" t="t" r="r" b="b"/>
              <a:pathLst>
                <a:path w="812800" h="2709333">
                  <a:moveTo>
                    <a:pt x="0" y="0"/>
                  </a:moveTo>
                  <a:lnTo>
                    <a:pt x="812800" y="0"/>
                  </a:lnTo>
                  <a:lnTo>
                    <a:pt x="812800" y="2709333"/>
                  </a:lnTo>
                  <a:lnTo>
                    <a:pt x="0" y="2709333"/>
                  </a:lnTo>
                  <a:close/>
                </a:path>
              </a:pathLst>
            </a:custGeom>
            <a:gradFill rotWithShape="1">
              <a:gsLst>
                <a:gs pos="0">
                  <a:srgbClr val="000000">
                    <a:alpha val="100000"/>
                  </a:srgbClr>
                </a:gs>
                <a:gs pos="100000">
                  <a:srgbClr val="3533CD">
                    <a:alpha val="100000"/>
                  </a:srgbClr>
                </a:gs>
              </a:gsLst>
              <a:lin ang="0"/>
            </a:gra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8021"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8" name="TextBox 7">
            <a:extLst>
              <a:ext uri="{FF2B5EF4-FFF2-40B4-BE49-F238E27FC236}">
                <a16:creationId xmlns:a16="http://schemas.microsoft.com/office/drawing/2014/main" id="{0B41D985-C4CC-7615-1BF9-D0D78D906FE8}"/>
              </a:ext>
            </a:extLst>
          </p:cNvPr>
          <p:cNvSpPr txBox="1"/>
          <p:nvPr/>
        </p:nvSpPr>
        <p:spPr>
          <a:xfrm>
            <a:off x="457200" y="800100"/>
            <a:ext cx="14306561" cy="8356134"/>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ctr" rtl="1">
              <a:lnSpc>
                <a:spcPct val="150000"/>
              </a:lnSpc>
            </a:pPr>
            <a:r>
              <a:rPr lang="fa-IR" sz="2400" dirty="0">
                <a:solidFill>
                  <a:srgbClr val="C00000"/>
                </a:solidFill>
                <a:effectLst/>
                <a:latin typeface="Calibri" panose="020F0502020204030204" pitchFamily="34" charset="0"/>
                <a:ea typeface="Calibri" panose="020F0502020204030204" pitchFamily="34" charset="0"/>
                <a:cs typeface="2  Homa" panose="00000400000000000000" pitchFamily="2" charset="-78"/>
              </a:rPr>
              <a:t>مثال</a:t>
            </a:r>
            <a:endParaRPr lang="fa-IR" sz="2400" dirty="0">
              <a:solidFill>
                <a:srgbClr val="C00000"/>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pPr>
            <a:r>
              <a:rPr lang="fa-IR" sz="24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گروه اجتماعی:</a:t>
            </a:r>
          </a:p>
          <a:p>
            <a:pPr algn="just" rtl="1">
              <a:lnSpc>
                <a:spcPct val="150000"/>
              </a:lnSpc>
            </a:pPr>
            <a:r>
              <a:rPr lang="fa-IR" sz="24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وزارت بهداشت</a:t>
            </a:r>
            <a:r>
              <a:rPr lang="fa-IR" sz="24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درمان و آموزش پزشکی امروز در اطلاعیه ای شایعه شیوع بیماری آبله را در کشور تکذیب کرد و اعلام داشت تاکنون هیچ مورد از این بیماری در هیچ یک از نقاط کشور مشاهده یا گزارش نشده است.</a:t>
            </a:r>
          </a:p>
          <a:p>
            <a:pPr algn="just" rtl="1">
              <a:lnSpc>
                <a:spcPct val="150000"/>
              </a:lnSpc>
            </a:pPr>
            <a:r>
              <a:rPr lang="fa-IR" sz="24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متن اطلاعیه وزارت </a:t>
            </a:r>
            <a:r>
              <a:rPr lang="fa-IR" sz="24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بهداشت</a:t>
            </a:r>
            <a:r>
              <a:rPr lang="fa-IR" sz="24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درمان و آموزش پزشکی به این شرح است:</a:t>
            </a:r>
          </a:p>
          <a:p>
            <a:pPr algn="just" rtl="1">
              <a:lnSpc>
                <a:spcPct val="150000"/>
              </a:lnSpc>
            </a:pPr>
            <a:r>
              <a:rPr lang="fa-IR" sz="24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چون اخیرا شایعاتی بی اساس مبنی بر </a:t>
            </a:r>
            <a:r>
              <a:rPr lang="fa-IR" sz="24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شیوع بیماری آبله انتشار یافته، لذا </a:t>
            </a:r>
            <a:r>
              <a:rPr lang="fa-IR" sz="24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وزارت بهداشت</a:t>
            </a:r>
            <a:r>
              <a:rPr lang="fa-IR" sz="24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درمان و آموزش پزشکی ضمن تکذیب جدی این شایعه به اطلاع هموطنان عزیز می رساند که تاکنون هیچ موردی از بیماری مذکور در هیچ یک از نقاط کشور مشاهده یا گزارش نشده است.</a:t>
            </a:r>
          </a:p>
          <a:p>
            <a:pPr algn="just" rtl="1">
              <a:lnSpc>
                <a:spcPct val="150000"/>
              </a:lnSpc>
            </a:pPr>
            <a:r>
              <a:rPr lang="fa-IR" sz="24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از آنجایی که در هفته قبل گزارش هایی مبنی بر مشاهده حشره گزیدگی در تعداد ی از دانش آموزان مدارس به این وزارت رسیده، لذا دستورالعملی در زمینه مبارزه با این حشرات موذی تابستانی به مدارس تهران ارسال شده و به نظر می رسد همین مساله موجب سوءتفاهم و نشر شایعاتی گردیده باشد.</a:t>
            </a:r>
          </a:p>
          <a:p>
            <a:pPr algn="just" rtl="1">
              <a:lnSpc>
                <a:spcPct val="150000"/>
              </a:lnSpc>
            </a:pPr>
            <a:r>
              <a:rPr lang="fa-IR" sz="24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وزارت بهداشت</a:t>
            </a:r>
            <a:r>
              <a:rPr lang="fa-IR" sz="24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درمان و آموزش پزشکی از اواسط هفته آینده برنامه وسیع مبارزه با حشرات که صرفا جنبه احتیاطی و پیشبینی و پیشگیری را خواهد داشت، در مدارس و همچنین محله ها با استفاده از پودر حشره کش آغاز خواهد کرد و از هموطنان عزیز انتظار دارد که موازین بهداشت و نظافت فردی و محیطی را حتی الامکان رعایت فرمایند.</a:t>
            </a:r>
          </a:p>
          <a:p>
            <a:pPr algn="just" rtl="1">
              <a:lnSpc>
                <a:spcPct val="150000"/>
              </a:lnSpc>
            </a:pPr>
            <a:r>
              <a:rPr lang="fa-IR" sz="24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روابط عمومی </a:t>
            </a:r>
            <a:r>
              <a:rPr lang="fa-IR" sz="24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وزارت بهداشت</a:t>
            </a:r>
            <a:r>
              <a:rPr lang="fa-IR" sz="24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 درمان و آموزش پزشکی </a:t>
            </a:r>
            <a:r>
              <a:rPr lang="fa-IR" sz="2400" dirty="0">
                <a:solidFill>
                  <a:schemeClr val="tx1">
                    <a:lumMod val="95000"/>
                    <a:lumOff val="5000"/>
                  </a:schemeClr>
                </a:solidFill>
                <a:effectLst/>
                <a:latin typeface="Calibri" panose="020F0502020204030204" pitchFamily="34" charset="0"/>
                <a:ea typeface="Calibri" panose="020F0502020204030204" pitchFamily="34" charset="0"/>
                <a:cs typeface="2  Homa" panose="00000400000000000000" pitchFamily="2" charset="-78"/>
              </a:rPr>
              <a:t>         </a:t>
            </a:r>
          </a:p>
        </p:txBody>
      </p:sp>
    </p:spTree>
    <p:extLst>
      <p:ext uri="{BB962C8B-B14F-4D97-AF65-F5344CB8AC3E}">
        <p14:creationId xmlns:p14="http://schemas.microsoft.com/office/powerpoint/2010/main" val="690176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22AE70A0-7F21-AB38-398B-5964B1925206}"/>
              </a:ext>
            </a:extLst>
          </p:cNvPr>
          <p:cNvSpPr/>
          <p:nvPr/>
        </p:nvSpPr>
        <p:spPr>
          <a:xfrm>
            <a:off x="5257800" y="1714500"/>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11">
            <a:extLst>
              <a:ext uri="{FF2B5EF4-FFF2-40B4-BE49-F238E27FC236}">
                <a16:creationId xmlns:a16="http://schemas.microsoft.com/office/drawing/2014/main" id="{F3E9DBE9-C734-D405-0FAD-DC2579619B0C}"/>
              </a:ext>
            </a:extLst>
          </p:cNvPr>
          <p:cNvSpPr txBox="1"/>
          <p:nvPr/>
        </p:nvSpPr>
        <p:spPr>
          <a:xfrm>
            <a:off x="8560083" y="190500"/>
            <a:ext cx="9013240" cy="1234953"/>
          </a:xfrm>
          <a:prstGeom prst="rect">
            <a:avLst/>
          </a:prstGeom>
        </p:spPr>
        <p:txBody>
          <a:bodyPr wrap="square" lIns="0" tIns="0" rIns="0" bIns="0" rtlCol="0" anchor="t">
            <a:spAutoFit/>
          </a:bodyPr>
          <a:lstStyle/>
          <a:p>
            <a:pPr algn="ctr" rtl="1">
              <a:lnSpc>
                <a:spcPts val="10199"/>
              </a:lnSpc>
            </a:pPr>
            <a:r>
              <a:rPr lang="fa-IR"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گزارش نویسی</a:t>
            </a:r>
            <a:endParaRPr lang="en-US" sz="54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grpSp>
        <p:nvGrpSpPr>
          <p:cNvPr id="9" name="Group 2">
            <a:extLst>
              <a:ext uri="{FF2B5EF4-FFF2-40B4-BE49-F238E27FC236}">
                <a16:creationId xmlns:a16="http://schemas.microsoft.com/office/drawing/2014/main" id="{0784FE66-9CFC-10E7-2AB4-2DA46E5568B5}"/>
              </a:ext>
            </a:extLst>
          </p:cNvPr>
          <p:cNvGrpSpPr/>
          <p:nvPr/>
        </p:nvGrpSpPr>
        <p:grpSpPr>
          <a:xfrm rot="-5400000">
            <a:off x="-2591140" y="1299165"/>
            <a:ext cx="8298952" cy="7688671"/>
            <a:chOff x="0" y="0"/>
            <a:chExt cx="4455001" cy="4127393"/>
          </a:xfrm>
        </p:grpSpPr>
        <p:sp>
          <p:nvSpPr>
            <p:cNvPr id="10" name="Freeform 3">
              <a:extLst>
                <a:ext uri="{FF2B5EF4-FFF2-40B4-BE49-F238E27FC236}">
                  <a16:creationId xmlns:a16="http://schemas.microsoft.com/office/drawing/2014/main" id="{CA1A5120-CD3B-C219-B839-1302994F1DF0}"/>
                </a:ext>
              </a:extLst>
            </p:cNvPr>
            <p:cNvSpPr/>
            <p:nvPr/>
          </p:nvSpPr>
          <p:spPr>
            <a:xfrm>
              <a:off x="0" y="0"/>
              <a:ext cx="4455001" cy="4127393"/>
            </a:xfrm>
            <a:custGeom>
              <a:avLst/>
              <a:gdLst/>
              <a:ahLst/>
              <a:cxnLst/>
              <a:rect l="l" t="t" r="r" b="b"/>
              <a:pathLst>
                <a:path w="4455001" h="4127393">
                  <a:moveTo>
                    <a:pt x="0" y="0"/>
                  </a:moveTo>
                  <a:lnTo>
                    <a:pt x="4455001" y="0"/>
                  </a:lnTo>
                  <a:lnTo>
                    <a:pt x="4455001" y="4127393"/>
                  </a:lnTo>
                  <a:lnTo>
                    <a:pt x="0" y="4127393"/>
                  </a:lnTo>
                  <a:close/>
                </a:path>
              </a:pathLst>
            </a:custGeom>
            <a:gradFill rotWithShape="1">
              <a:gsLst>
                <a:gs pos="0">
                  <a:srgbClr val="000000">
                    <a:alpha val="100000"/>
                  </a:srgbClr>
                </a:gs>
                <a:gs pos="100000">
                  <a:srgbClr val="3533CD">
                    <a:alpha val="100000"/>
                  </a:srgbClr>
                </a:gs>
              </a:gsLst>
              <a:lin ang="0"/>
            </a:gradFill>
          </p:spPr>
        </p:sp>
        <p:sp>
          <p:nvSpPr>
            <p:cNvPr id="11" name="TextBox 4">
              <a:extLst>
                <a:ext uri="{FF2B5EF4-FFF2-40B4-BE49-F238E27FC236}">
                  <a16:creationId xmlns:a16="http://schemas.microsoft.com/office/drawing/2014/main" id="{5A7A2733-8BBD-D3C5-2BE7-7027091E8F1C}"/>
                </a:ext>
              </a:extLst>
            </p:cNvPr>
            <p:cNvSpPr txBox="1"/>
            <p:nvPr/>
          </p:nvSpPr>
          <p:spPr>
            <a:xfrm>
              <a:off x="0" y="-38100"/>
              <a:ext cx="812800" cy="850900"/>
            </a:xfrm>
            <a:prstGeom prst="rect">
              <a:avLst/>
            </a:prstGeom>
          </p:spPr>
          <p:txBody>
            <a:bodyPr lIns="50800" tIns="50800" rIns="50800" bIns="50800" rtlCol="0" anchor="ctr"/>
            <a:lstStyle/>
            <a:p>
              <a:pPr algn="ctr">
                <a:lnSpc>
                  <a:spcPts val="2520"/>
                </a:lnSpc>
              </a:pPr>
              <a:endParaRPr/>
            </a:p>
          </p:txBody>
        </p:sp>
      </p:grpSp>
      <p:grpSp>
        <p:nvGrpSpPr>
          <p:cNvPr id="12" name="Group 5">
            <a:extLst>
              <a:ext uri="{FF2B5EF4-FFF2-40B4-BE49-F238E27FC236}">
                <a16:creationId xmlns:a16="http://schemas.microsoft.com/office/drawing/2014/main" id="{1952CA70-0921-A327-CFB3-578BEBF770A3}"/>
              </a:ext>
            </a:extLst>
          </p:cNvPr>
          <p:cNvGrpSpPr/>
          <p:nvPr/>
        </p:nvGrpSpPr>
        <p:grpSpPr>
          <a:xfrm>
            <a:off x="-762953" y="2074746"/>
            <a:ext cx="5527229" cy="6137510"/>
            <a:chOff x="0" y="0"/>
            <a:chExt cx="7369639" cy="8183346"/>
          </a:xfrm>
        </p:grpSpPr>
        <p:pic>
          <p:nvPicPr>
            <p:cNvPr id="13" name="Picture 6">
              <a:extLst>
                <a:ext uri="{FF2B5EF4-FFF2-40B4-BE49-F238E27FC236}">
                  <a16:creationId xmlns:a16="http://schemas.microsoft.com/office/drawing/2014/main" id="{02D4CF92-03E7-74C7-3E8A-388801DD3064}"/>
                </a:ext>
              </a:extLst>
            </p:cNvPr>
            <p:cNvPicPr>
              <a:picLocks noChangeAspect="1"/>
            </p:cNvPicPr>
            <p:nvPr/>
          </p:nvPicPr>
          <p:blipFill>
            <a:blip r:embed="rId4"/>
            <a:srcRect t="12939" b="12939"/>
            <a:stretch>
              <a:fillRect/>
            </a:stretch>
          </p:blipFill>
          <p:spPr>
            <a:xfrm>
              <a:off x="0" y="0"/>
              <a:ext cx="7369639" cy="8183346"/>
            </a:xfrm>
            <a:prstGeom prst="rect">
              <a:avLst/>
            </a:prstGeom>
          </p:spPr>
        </p:pic>
      </p:grpSp>
      <p:sp>
        <p:nvSpPr>
          <p:cNvPr id="14" name="TextBox 13">
            <a:extLst>
              <a:ext uri="{FF2B5EF4-FFF2-40B4-BE49-F238E27FC236}">
                <a16:creationId xmlns:a16="http://schemas.microsoft.com/office/drawing/2014/main" id="{E98EFEE6-14EB-B6F3-EC8D-7AE104F62D5F}"/>
              </a:ext>
            </a:extLst>
          </p:cNvPr>
          <p:cNvSpPr txBox="1"/>
          <p:nvPr/>
        </p:nvSpPr>
        <p:spPr>
          <a:xfrm>
            <a:off x="5715000" y="2010919"/>
            <a:ext cx="11858323" cy="2623795"/>
          </a:xfrm>
          <a:prstGeom prst="rect">
            <a:avLst/>
          </a:prstGeom>
          <a:noFill/>
        </p:spPr>
        <p:txBody>
          <a:bodyPr wrap="square">
            <a:spAutoFit/>
          </a:bodyPr>
          <a:lstStyle/>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در یک تعریف کلی گزارش را انتقال پاره ای از اطلاعات به کسی که از آن بی خبر است یا اطلاع کمی دارد گفته اند. در هر گزارش مطبوعاتی حقیقت باید به طرز بارزی نمایان باشد.</a:t>
            </a:r>
          </a:p>
          <a:p>
            <a:pPr marL="457200" indent="-457200" algn="just" rtl="1">
              <a:lnSpc>
                <a:spcPct val="150000"/>
              </a:lnSpc>
              <a:buFont typeface="Wingdings" panose="05000000000000000000" pitchFamily="2" charset="2"/>
              <a:buChar char="q"/>
            </a:pPr>
            <a:r>
              <a:rPr lang="fa-IR" sz="2800" dirty="0">
                <a:latin typeface="Calibri" panose="020F0502020204030204" pitchFamily="34" charset="0"/>
                <a:ea typeface="Calibri" panose="020F0502020204030204" pitchFamily="34" charset="0"/>
                <a:cs typeface="2  Homa" panose="00000400000000000000" pitchFamily="2" charset="-78"/>
              </a:rPr>
              <a:t>گزارش تلفیق خبر و تحقیق است به اضافه بازسازی هنرمندانه صحنه ها، موضوعات، حوادث و واقعیت های مهم زندگی اجتماعی</a:t>
            </a:r>
          </a:p>
        </p:txBody>
      </p:sp>
      <p:sp>
        <p:nvSpPr>
          <p:cNvPr id="15" name="TextBox 14">
            <a:extLst>
              <a:ext uri="{FF2B5EF4-FFF2-40B4-BE49-F238E27FC236}">
                <a16:creationId xmlns:a16="http://schemas.microsoft.com/office/drawing/2014/main" id="{6674AC72-40BA-A040-5D4A-73D517113116}"/>
              </a:ext>
            </a:extLst>
          </p:cNvPr>
          <p:cNvSpPr txBox="1"/>
          <p:nvPr/>
        </p:nvSpPr>
        <p:spPr>
          <a:xfrm>
            <a:off x="7174832" y="4758634"/>
            <a:ext cx="10398491" cy="1423467"/>
          </a:xfrm>
          <a:prstGeom prst="rect">
            <a:avLst/>
          </a:prstGeom>
          <a:noFill/>
        </p:spPr>
        <p:txBody>
          <a:bodyPr wrap="square">
            <a:spAutoFit/>
          </a:bodyPr>
          <a:lstStyle/>
          <a:p>
            <a:pPr algn="just" rtl="1">
              <a:lnSpc>
                <a:spcPct val="150000"/>
              </a:lnSpc>
            </a:pPr>
            <a:r>
              <a:rPr lang="fa-IR" sz="3200" dirty="0">
                <a:solidFill>
                  <a:srgbClr val="0070C0"/>
                </a:solidFill>
                <a:latin typeface="Calibri" panose="020F0502020204030204" pitchFamily="34" charset="0"/>
                <a:ea typeface="Calibri" panose="020F0502020204030204" pitchFamily="34" charset="0"/>
                <a:cs typeface="2  Homa" panose="00000400000000000000" pitchFamily="2" charset="-78"/>
              </a:rPr>
              <a:t>ساختار گزارش مطبوعاتی:</a:t>
            </a:r>
          </a:p>
          <a:p>
            <a:pPr algn="just" rtl="1">
              <a:lnSpc>
                <a:spcPct val="150000"/>
              </a:lnSpc>
            </a:pPr>
            <a:r>
              <a:rPr lang="fa-IR" sz="2800" dirty="0">
                <a:latin typeface="Calibri" panose="020F0502020204030204" pitchFamily="34" charset="0"/>
                <a:ea typeface="Calibri" panose="020F0502020204030204" pitchFamily="34" charset="0"/>
                <a:cs typeface="2  Homa" panose="00000400000000000000" pitchFamily="2" charset="-78"/>
              </a:rPr>
              <a:t>روایات کوتاه، آمار و ارقام و اطلاعات مبتنی بر داده، تاریخچه و پیشینه</a:t>
            </a:r>
          </a:p>
        </p:txBody>
      </p:sp>
      <p:sp>
        <p:nvSpPr>
          <p:cNvPr id="16" name="TextBox 15">
            <a:extLst>
              <a:ext uri="{FF2B5EF4-FFF2-40B4-BE49-F238E27FC236}">
                <a16:creationId xmlns:a16="http://schemas.microsoft.com/office/drawing/2014/main" id="{9D9385BE-89D8-540B-42F9-2FD716B5556C}"/>
              </a:ext>
            </a:extLst>
          </p:cNvPr>
          <p:cNvSpPr txBox="1"/>
          <p:nvPr/>
        </p:nvSpPr>
        <p:spPr>
          <a:xfrm>
            <a:off x="5715000" y="6490369"/>
            <a:ext cx="11858323" cy="3270126"/>
          </a:xfrm>
          <a:prstGeom prst="rect">
            <a:avLst/>
          </a:prstGeom>
          <a:noFill/>
        </p:spPr>
        <p:txBody>
          <a:bodyPr wrap="square">
            <a:spAutoFit/>
          </a:bodyPr>
          <a:lstStyle/>
          <a:p>
            <a:pPr algn="just" rtl="1">
              <a:lnSpc>
                <a:spcPct val="150000"/>
              </a:lnSpc>
            </a:pPr>
            <a:r>
              <a:rPr lang="fa-IR" sz="3200" dirty="0">
                <a:solidFill>
                  <a:srgbClr val="0070C0"/>
                </a:solidFill>
                <a:latin typeface="Calibri" panose="020F0502020204030204" pitchFamily="34" charset="0"/>
                <a:ea typeface="Calibri" panose="020F0502020204030204" pitchFamily="34" charset="0"/>
                <a:cs typeface="2  Homa" panose="00000400000000000000" pitchFamily="2" charset="-78"/>
              </a:rPr>
              <a:t>انواع گزارش:</a:t>
            </a:r>
          </a:p>
          <a:p>
            <a:pPr marL="514350" indent="-514350" algn="just" rtl="1">
              <a:lnSpc>
                <a:spcPct val="150000"/>
              </a:lnSpc>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گزارش خبری: </a:t>
            </a:r>
            <a:r>
              <a:rPr lang="fa-IR" sz="2400" dirty="0">
                <a:solidFill>
                  <a:srgbClr val="C00000"/>
                </a:solidFill>
                <a:latin typeface="Calibri" panose="020F0502020204030204" pitchFamily="34" charset="0"/>
                <a:ea typeface="Calibri" panose="020F0502020204030204" pitchFamily="34" charset="0"/>
                <a:cs typeface="2  Homa" panose="00000400000000000000" pitchFamily="2" charset="-78"/>
              </a:rPr>
              <a:t>(تشریح، توضیح و توصیف یک رویداد خبری است که گزارشگر با دستمایه خبری به جزییات وقوع آن می پردازد و اطلاعات تازه ای را به شیوه ای توصیفی ارائه می دهد.) </a:t>
            </a:r>
          </a:p>
          <a:p>
            <a:pPr marL="514350" indent="-514350" algn="just" rtl="1">
              <a:lnSpc>
                <a:spcPct val="150000"/>
              </a:lnSpc>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گزارش از مکان: </a:t>
            </a:r>
            <a:r>
              <a:rPr lang="fa-IR" sz="2400" dirty="0">
                <a:solidFill>
                  <a:srgbClr val="C00000"/>
                </a:solidFill>
                <a:latin typeface="Calibri" panose="020F0502020204030204" pitchFamily="34" charset="0"/>
                <a:ea typeface="Calibri" panose="020F0502020204030204" pitchFamily="34" charset="0"/>
                <a:cs typeface="2  Homa" panose="00000400000000000000" pitchFamily="2" charset="-78"/>
              </a:rPr>
              <a:t>(می تواند توصیف و یا تبیین یک بنای تاریخی، ساختمان و ... باشد.)</a:t>
            </a:r>
            <a:endParaRPr lang="fa-IR" sz="2400" dirty="0">
              <a:latin typeface="Calibri" panose="020F0502020204030204" pitchFamily="34" charset="0"/>
              <a:ea typeface="Calibri" panose="020F0502020204030204" pitchFamily="34" charset="0"/>
              <a:cs typeface="2  Homa" panose="00000400000000000000" pitchFamily="2" charset="-78"/>
            </a:endParaRPr>
          </a:p>
          <a:p>
            <a:pPr marL="514350" indent="-514350" algn="just" rtl="1">
              <a:lnSpc>
                <a:spcPct val="150000"/>
              </a:lnSpc>
              <a:buFont typeface="+mj-lt"/>
              <a:buAutoNum type="arabicPeriod"/>
            </a:pPr>
            <a:r>
              <a:rPr lang="fa-IR" sz="2800" dirty="0">
                <a:latin typeface="Calibri" panose="020F0502020204030204" pitchFamily="34" charset="0"/>
                <a:ea typeface="Calibri" panose="020F0502020204030204" pitchFamily="34" charset="0"/>
                <a:cs typeface="2  Homa" panose="00000400000000000000" pitchFamily="2" charset="-78"/>
              </a:rPr>
              <a:t>گزارش از شخص</a:t>
            </a:r>
            <a:endParaRPr lang="fa-IR" sz="400" dirty="0">
              <a:latin typeface="Calibri" panose="020F0502020204030204" pitchFamily="34" charset="0"/>
              <a:ea typeface="Calibri" panose="020F0502020204030204" pitchFamily="34" charset="0"/>
              <a:cs typeface="2  Homa" panose="00000400000000000000" pitchFamily="2" charset="-78"/>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rot="2700000">
            <a:off x="-2320605" y="7804541"/>
            <a:ext cx="5737408" cy="3868720"/>
          </a:xfrm>
          <a:prstGeom prst="rect">
            <a:avLst/>
          </a:prstGeom>
          <a:gradFill rotWithShape="1">
            <a:gsLst>
              <a:gs pos="0">
                <a:srgbClr val="000000">
                  <a:alpha val="100000"/>
                </a:srgbClr>
              </a:gs>
              <a:gs pos="100000">
                <a:srgbClr val="3533CD">
                  <a:alpha val="100000"/>
                </a:srgbClr>
              </a:gs>
            </a:gsLst>
            <a:lin ang="0"/>
          </a:gradFill>
        </p:spPr>
      </p:sp>
      <p:sp>
        <p:nvSpPr>
          <p:cNvPr id="3" name="AutoShape 3"/>
          <p:cNvSpPr/>
          <p:nvPr/>
        </p:nvSpPr>
        <p:spPr>
          <a:xfrm rot="2700000">
            <a:off x="14979486" y="-1341407"/>
            <a:ext cx="5737408" cy="3562434"/>
          </a:xfrm>
          <a:prstGeom prst="rect">
            <a:avLst/>
          </a:prstGeom>
          <a:gradFill rotWithShape="1">
            <a:gsLst>
              <a:gs pos="0">
                <a:srgbClr val="000000">
                  <a:alpha val="100000"/>
                </a:srgbClr>
              </a:gs>
              <a:gs pos="100000">
                <a:srgbClr val="3533CD">
                  <a:alpha val="100000"/>
                </a:srgbClr>
              </a:gs>
            </a:gsLst>
            <a:lin ang="0"/>
          </a:gradFill>
        </p:spPr>
      </p:sp>
      <p:sp>
        <p:nvSpPr>
          <p:cNvPr id="4" name="Freeform 4"/>
          <p:cNvSpPr/>
          <p:nvPr/>
        </p:nvSpPr>
        <p:spPr>
          <a:xfrm rot="-5400000">
            <a:off x="-20333" y="20333"/>
            <a:ext cx="3727801" cy="3687134"/>
          </a:xfrm>
          <a:custGeom>
            <a:avLst/>
            <a:gdLst/>
            <a:ahLst/>
            <a:cxnLst/>
            <a:rect l="l" t="t" r="r" b="b"/>
            <a:pathLst>
              <a:path w="3727801" h="3687134">
                <a:moveTo>
                  <a:pt x="0" y="0"/>
                </a:moveTo>
                <a:lnTo>
                  <a:pt x="3727800" y="0"/>
                </a:lnTo>
                <a:lnTo>
                  <a:pt x="3727800" y="3687134"/>
                </a:lnTo>
                <a:lnTo>
                  <a:pt x="0" y="3687134"/>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14539866" y="6579533"/>
            <a:ext cx="3727801" cy="3687134"/>
          </a:xfrm>
          <a:custGeom>
            <a:avLst/>
            <a:gdLst/>
            <a:ahLst/>
            <a:cxnLst/>
            <a:rect l="l" t="t" r="r" b="b"/>
            <a:pathLst>
              <a:path w="3727801" h="3687134">
                <a:moveTo>
                  <a:pt x="0" y="0"/>
                </a:moveTo>
                <a:lnTo>
                  <a:pt x="3727801" y="0"/>
                </a:lnTo>
                <a:lnTo>
                  <a:pt x="3727801" y="3687134"/>
                </a:lnTo>
                <a:lnTo>
                  <a:pt x="0" y="3687134"/>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TextBox 11">
            <a:extLst>
              <a:ext uri="{FF2B5EF4-FFF2-40B4-BE49-F238E27FC236}">
                <a16:creationId xmlns:a16="http://schemas.microsoft.com/office/drawing/2014/main" id="{CB5E6EE3-881D-ACEB-0F0A-8F47B80BC6D6}"/>
              </a:ext>
            </a:extLst>
          </p:cNvPr>
          <p:cNvSpPr txBox="1"/>
          <p:nvPr/>
        </p:nvSpPr>
        <p:spPr>
          <a:xfrm>
            <a:off x="3976994" y="325111"/>
            <a:ext cx="10343444" cy="1234953"/>
          </a:xfrm>
          <a:prstGeom prst="rect">
            <a:avLst/>
          </a:prstGeom>
        </p:spPr>
        <p:txBody>
          <a:bodyPr wrap="square" lIns="0" tIns="0" rIns="0" bIns="0" rtlCol="0" anchor="t">
            <a:spAutoFit/>
          </a:bodyPr>
          <a:lstStyle/>
          <a:p>
            <a:pPr algn="ctr" rtl="1">
              <a:lnSpc>
                <a:spcPts val="10199"/>
              </a:lnSpc>
            </a:pPr>
            <a:r>
              <a:rPr lang="fa-IR" sz="6600" dirty="0">
                <a:solidFill>
                  <a:srgbClr val="002060"/>
                </a:solidFill>
                <a:latin typeface="Calibri" panose="020F0502020204030204" pitchFamily="34" charset="0"/>
                <a:ea typeface="Calibri" panose="020F0502020204030204" pitchFamily="34" charset="0"/>
                <a:cs typeface="B Titr" panose="00000700000000000000" pitchFamily="2" charset="-78"/>
              </a:rPr>
              <a:t>مفاهیم اساسی در خبرنویسی</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7" name="TextBox 6">
            <a:extLst>
              <a:ext uri="{FF2B5EF4-FFF2-40B4-BE49-F238E27FC236}">
                <a16:creationId xmlns:a16="http://schemas.microsoft.com/office/drawing/2014/main" id="{B94FE893-8A74-4630-63C1-F51023AFA4BC}"/>
              </a:ext>
            </a:extLst>
          </p:cNvPr>
          <p:cNvSpPr txBox="1"/>
          <p:nvPr/>
        </p:nvSpPr>
        <p:spPr>
          <a:xfrm>
            <a:off x="3034518" y="4503020"/>
            <a:ext cx="12476870" cy="2105705"/>
          </a:xfrm>
          <a:prstGeom prst="rect">
            <a:avLst/>
          </a:prstGeom>
          <a:noFill/>
        </p:spPr>
        <p:txBody>
          <a:bodyPr wrap="square">
            <a:spAutoFit/>
          </a:bodyPr>
          <a:lstStyle/>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درستی و صحت خبر</a:t>
            </a:r>
            <a:endParaRPr lang="en-US"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pPr>
            <a:r>
              <a:rPr lang="fa-IR" sz="2800" dirty="0">
                <a:solidFill>
                  <a:schemeClr val="tx2">
                    <a:lumMod val="75000"/>
                  </a:schemeClr>
                </a:solidFill>
                <a:latin typeface="Calibri" panose="020F0502020204030204" pitchFamily="34" charset="0"/>
                <a:cs typeface="2  Homa" panose="00000400000000000000" pitchFamily="2" charset="-78"/>
              </a:rPr>
              <a:t>خبر باید ساده، روشن و بدون ابهام تنظیم شود. مهمترین دلیل ابهام در خبر، درك نادرست خبرنگار از موضوع خبر است كه این اشكال را با مطالعه و پرسش از منبع می توان رفع كرد.</a:t>
            </a:r>
            <a:r>
              <a:rPr lang="en-US" sz="2800" dirty="0">
                <a:solidFill>
                  <a:schemeClr val="tx2">
                    <a:lumMod val="75000"/>
                  </a:schemeClr>
                </a:solidFill>
                <a:latin typeface="Calibri" panose="020F0502020204030204" pitchFamily="34" charset="0"/>
                <a:cs typeface="2  Homa" panose="00000400000000000000" pitchFamily="2" charset="-78"/>
              </a:rPr>
              <a:t> </a:t>
            </a:r>
            <a:endParaRPr lang="fa-IR" sz="400" dirty="0">
              <a:latin typeface="Calibri" panose="020F0502020204030204" pitchFamily="34" charset="0"/>
              <a:ea typeface="Calibri" panose="020F0502020204030204" pitchFamily="34" charset="0"/>
              <a:cs typeface="2  Homa" panose="00000400000000000000" pitchFamily="2" charset="-78"/>
            </a:endParaRPr>
          </a:p>
        </p:txBody>
      </p:sp>
      <p:sp>
        <p:nvSpPr>
          <p:cNvPr id="8" name="TextBox 7">
            <a:extLst>
              <a:ext uri="{FF2B5EF4-FFF2-40B4-BE49-F238E27FC236}">
                <a16:creationId xmlns:a16="http://schemas.microsoft.com/office/drawing/2014/main" id="{B718D871-53B9-1E6E-2CD0-F445C42E0629}"/>
              </a:ext>
            </a:extLst>
          </p:cNvPr>
          <p:cNvSpPr txBox="1"/>
          <p:nvPr/>
        </p:nvSpPr>
        <p:spPr>
          <a:xfrm>
            <a:off x="2981766" y="1863208"/>
            <a:ext cx="12476870" cy="180049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rtl="1">
              <a:lnSpc>
                <a:spcPct val="200000"/>
              </a:lnSpc>
              <a:spcBef>
                <a:spcPts val="1200"/>
              </a:spcBef>
              <a:spcAft>
                <a:spcPts val="1200"/>
              </a:spcAft>
            </a:pPr>
            <a:r>
              <a:rPr lang="fa-IR" sz="32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خبری را که وسایل ارتباط جمعی و یا رسانه های خبری به اطلاع مردم می رسانند، </a:t>
            </a:r>
          </a:p>
          <a:p>
            <a:pPr algn="ctr" rtl="1">
              <a:spcBef>
                <a:spcPts val="600"/>
              </a:spcBef>
              <a:spcAft>
                <a:spcPts val="600"/>
              </a:spcAft>
            </a:pPr>
            <a:r>
              <a:rPr lang="fa-IR" sz="3200" dirty="0">
                <a:solidFill>
                  <a:schemeClr val="accent6">
                    <a:lumMod val="50000"/>
                  </a:schemeClr>
                </a:solidFill>
                <a:latin typeface="Calibri" panose="020F0502020204030204" pitchFamily="34" charset="0"/>
                <a:ea typeface="Calibri" panose="020F0502020204030204" pitchFamily="34" charset="0"/>
                <a:cs typeface="2  Homa" panose="00000400000000000000" pitchFamily="2" charset="-78"/>
              </a:rPr>
              <a:t>باید درست، روشن و جامع باشد</a:t>
            </a:r>
            <a:endParaRPr lang="en-US" sz="3200" dirty="0">
              <a:solidFill>
                <a:schemeClr val="accent6">
                  <a:lumMod val="50000"/>
                </a:schemeClr>
              </a:solidFill>
              <a:effectLst/>
              <a:latin typeface="Calibri" panose="020F0502020204030204" pitchFamily="34" charset="0"/>
              <a:ea typeface="Calibri" panose="020F0502020204030204" pitchFamily="34" charset="0"/>
              <a:cs typeface="2  Homa" panose="00000400000000000000" pitchFamily="2" charset="-78"/>
            </a:endParaRPr>
          </a:p>
        </p:txBody>
      </p:sp>
    </p:spTree>
    <p:extLst>
      <p:ext uri="{BB962C8B-B14F-4D97-AF65-F5344CB8AC3E}">
        <p14:creationId xmlns:p14="http://schemas.microsoft.com/office/powerpoint/2010/main" val="3687545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rot="8167651">
            <a:off x="14860356" y="8027528"/>
            <a:ext cx="5737408" cy="3868720"/>
          </a:xfrm>
          <a:prstGeom prst="rect">
            <a:avLst/>
          </a:prstGeom>
          <a:gradFill rotWithShape="1">
            <a:gsLst>
              <a:gs pos="0">
                <a:srgbClr val="000000">
                  <a:alpha val="100000"/>
                </a:srgbClr>
              </a:gs>
              <a:gs pos="100000">
                <a:srgbClr val="3533CD">
                  <a:alpha val="100000"/>
                </a:srgbClr>
              </a:gs>
            </a:gsLst>
            <a:lin ang="0"/>
          </a:gradFill>
        </p:spPr>
      </p:sp>
      <p:sp>
        <p:nvSpPr>
          <p:cNvPr id="3" name="AutoShape 3"/>
          <p:cNvSpPr/>
          <p:nvPr/>
        </p:nvSpPr>
        <p:spPr>
          <a:xfrm rot="8196873">
            <a:off x="-2320605" y="-1329496"/>
            <a:ext cx="5737408" cy="3562434"/>
          </a:xfrm>
          <a:prstGeom prst="rect">
            <a:avLst/>
          </a:prstGeom>
          <a:gradFill rotWithShape="1">
            <a:gsLst>
              <a:gs pos="0">
                <a:srgbClr val="000000">
                  <a:alpha val="100000"/>
                </a:srgbClr>
              </a:gs>
              <a:gs pos="100000">
                <a:srgbClr val="3533CD">
                  <a:alpha val="100000"/>
                </a:srgbClr>
              </a:gs>
            </a:gsLst>
            <a:lin ang="0"/>
          </a:gradFill>
        </p:spPr>
      </p:sp>
      <p:sp>
        <p:nvSpPr>
          <p:cNvPr id="4" name="Freeform 4"/>
          <p:cNvSpPr/>
          <p:nvPr/>
        </p:nvSpPr>
        <p:spPr>
          <a:xfrm>
            <a:off x="14560199" y="0"/>
            <a:ext cx="3727801" cy="3687134"/>
          </a:xfrm>
          <a:custGeom>
            <a:avLst/>
            <a:gdLst/>
            <a:ahLst/>
            <a:cxnLst/>
            <a:rect l="l" t="t" r="r" b="b"/>
            <a:pathLst>
              <a:path w="3727801" h="3687134">
                <a:moveTo>
                  <a:pt x="0" y="0"/>
                </a:moveTo>
                <a:lnTo>
                  <a:pt x="3727800" y="0"/>
                </a:lnTo>
                <a:lnTo>
                  <a:pt x="3727800" y="3687134"/>
                </a:lnTo>
                <a:lnTo>
                  <a:pt x="0" y="3687134"/>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5" name="Freeform 5"/>
          <p:cNvSpPr/>
          <p:nvPr/>
        </p:nvSpPr>
        <p:spPr>
          <a:xfrm rot="10800000">
            <a:off x="-71333" y="6599866"/>
            <a:ext cx="3727801" cy="3687134"/>
          </a:xfrm>
          <a:custGeom>
            <a:avLst/>
            <a:gdLst/>
            <a:ahLst/>
            <a:cxnLst/>
            <a:rect l="l" t="t" r="r" b="b"/>
            <a:pathLst>
              <a:path w="3727801" h="3687134">
                <a:moveTo>
                  <a:pt x="0" y="0"/>
                </a:moveTo>
                <a:lnTo>
                  <a:pt x="3727801" y="0"/>
                </a:lnTo>
                <a:lnTo>
                  <a:pt x="3727801" y="3687134"/>
                </a:lnTo>
                <a:lnTo>
                  <a:pt x="0" y="3687134"/>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sp>
      <p:sp>
        <p:nvSpPr>
          <p:cNvPr id="6" name="TextBox 11">
            <a:extLst>
              <a:ext uri="{FF2B5EF4-FFF2-40B4-BE49-F238E27FC236}">
                <a16:creationId xmlns:a16="http://schemas.microsoft.com/office/drawing/2014/main" id="{CB5E6EE3-881D-ACEB-0F0A-8F47B80BC6D6}"/>
              </a:ext>
            </a:extLst>
          </p:cNvPr>
          <p:cNvSpPr txBox="1"/>
          <p:nvPr/>
        </p:nvSpPr>
        <p:spPr>
          <a:xfrm>
            <a:off x="3976994" y="325111"/>
            <a:ext cx="10343444" cy="1234953"/>
          </a:xfrm>
          <a:prstGeom prst="rect">
            <a:avLst/>
          </a:prstGeom>
        </p:spPr>
        <p:txBody>
          <a:bodyPr wrap="square" lIns="0" tIns="0" rIns="0" bIns="0" rtlCol="0" anchor="t">
            <a:spAutoFit/>
          </a:bodyPr>
          <a:lstStyle/>
          <a:p>
            <a:pPr algn="ctr" rtl="1">
              <a:lnSpc>
                <a:spcPts val="10199"/>
              </a:lnSpc>
            </a:pPr>
            <a:r>
              <a:rPr lang="fa-IR" sz="6600" dirty="0">
                <a:solidFill>
                  <a:srgbClr val="002060"/>
                </a:solidFill>
                <a:latin typeface="Calibri" panose="020F0502020204030204" pitchFamily="34" charset="0"/>
                <a:ea typeface="Calibri" panose="020F0502020204030204" pitchFamily="34" charset="0"/>
                <a:cs typeface="B Titr" panose="00000700000000000000" pitchFamily="2" charset="-78"/>
              </a:rPr>
              <a:t>مفاهیم اساسی در خبرنویسی</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9" name="TextBox 8">
            <a:extLst>
              <a:ext uri="{FF2B5EF4-FFF2-40B4-BE49-F238E27FC236}">
                <a16:creationId xmlns:a16="http://schemas.microsoft.com/office/drawing/2014/main" id="{C534B8ED-DFEA-CEC1-ACA1-AF73E1721603}"/>
              </a:ext>
            </a:extLst>
          </p:cNvPr>
          <p:cNvSpPr txBox="1"/>
          <p:nvPr/>
        </p:nvSpPr>
        <p:spPr>
          <a:xfrm>
            <a:off x="2133600" y="2324100"/>
            <a:ext cx="14056236" cy="5001369"/>
          </a:xfrm>
          <a:prstGeom prst="rect">
            <a:avLst/>
          </a:prstGeom>
          <a:noFill/>
        </p:spPr>
        <p:txBody>
          <a:bodyPr wrap="square">
            <a:spAutoFit/>
          </a:bodyPr>
          <a:lstStyle/>
          <a:p>
            <a:pPr marL="514350" indent="-514350" algn="just" rtl="1">
              <a:lnSpc>
                <a:spcPct val="150000"/>
              </a:lnSpc>
              <a:spcAft>
                <a:spcPts val="1000"/>
              </a:spcAft>
              <a:buFont typeface="+mj-lt"/>
              <a:buAutoNum type="arabicPeriod" startAt="2"/>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روشنی و صراحت خبر</a:t>
            </a:r>
            <a:endParaRPr lang="en-US"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spcAft>
                <a:spcPts val="1000"/>
              </a:spcAft>
            </a:pPr>
            <a:r>
              <a:rPr lang="fa-IR" sz="2800" dirty="0">
                <a:solidFill>
                  <a:schemeClr val="tx2">
                    <a:lumMod val="75000"/>
                  </a:schemeClr>
                </a:solidFill>
                <a:latin typeface="Calibri" panose="020F0502020204030204" pitchFamily="34" charset="0"/>
                <a:cs typeface="2  Homa" panose="00000400000000000000" pitchFamily="2" charset="-78"/>
              </a:rPr>
              <a:t>صحت خبر ارزش و اعتبار خبر است و در صورت نبود اطلاعات لازم و عدم صحت خبر، اعتماد میان مخاطب و رسانه از بین می رود.</a:t>
            </a:r>
            <a:r>
              <a:rPr lang="en-US" sz="2800" dirty="0">
                <a:solidFill>
                  <a:schemeClr val="tx2">
                    <a:lumMod val="75000"/>
                  </a:schemeClr>
                </a:solidFill>
                <a:latin typeface="Calibri" panose="020F0502020204030204" pitchFamily="34" charset="0"/>
                <a:cs typeface="2  Homa" panose="00000400000000000000" pitchFamily="2" charset="-78"/>
              </a:rPr>
              <a:t> </a:t>
            </a:r>
            <a:endPar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endParaRPr>
          </a:p>
          <a:p>
            <a:pPr marL="514350" indent="-514350" algn="just" rtl="1">
              <a:lnSpc>
                <a:spcPct val="150000"/>
              </a:lnSpc>
              <a:spcAft>
                <a:spcPts val="1000"/>
              </a:spcAft>
              <a:buFont typeface="+mj-lt"/>
              <a:buAutoNum type="arabicPeriod" startAt="3"/>
            </a:pPr>
            <a:r>
              <a:rPr lang="fa-IR"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rPr>
              <a:t>جامعیت خبر</a:t>
            </a:r>
            <a:endParaRPr lang="en-US" sz="2800" dirty="0">
              <a:solidFill>
                <a:schemeClr val="tx1">
                  <a:lumMod val="95000"/>
                  <a:lumOff val="5000"/>
                </a:schemeClr>
              </a:solidFill>
              <a:latin typeface="Calibri" panose="020F0502020204030204" pitchFamily="34" charset="0"/>
              <a:ea typeface="Calibri" panose="020F0502020204030204" pitchFamily="34" charset="0"/>
              <a:cs typeface="2  Homa" panose="00000400000000000000" pitchFamily="2" charset="-78"/>
            </a:endParaRPr>
          </a:p>
          <a:p>
            <a:pPr algn="just" rtl="1">
              <a:lnSpc>
                <a:spcPct val="150000"/>
              </a:lnSpc>
            </a:pPr>
            <a:r>
              <a:rPr lang="fa-IR" sz="2800" dirty="0">
                <a:solidFill>
                  <a:schemeClr val="tx2">
                    <a:lumMod val="75000"/>
                  </a:schemeClr>
                </a:solidFill>
                <a:latin typeface="Calibri" panose="020F0502020204030204" pitchFamily="34" charset="0"/>
                <a:cs typeface="2  Homa" panose="00000400000000000000" pitchFamily="2" charset="-78"/>
              </a:rPr>
              <a:t>اطلاعات در خبر باید به صورت جامع و كامل داده شود. دادن اطلاعات آرشیوی و اشاره به سابقه خبر و پاسخگویی به 6 عنصر خبری  (كی، كجا، كه، چرا، چه و چگونه) در خبر ضروری است.</a:t>
            </a:r>
          </a:p>
          <a:p>
            <a:pPr algn="just" rtl="1">
              <a:lnSpc>
                <a:spcPct val="150000"/>
              </a:lnSpc>
            </a:pPr>
            <a:endParaRPr lang="en-US" sz="2400" dirty="0">
              <a:solidFill>
                <a:schemeClr val="tx2">
                  <a:lumMod val="75000"/>
                </a:schemeClr>
              </a:solidFill>
              <a:latin typeface="Calibri" panose="020F0502020204030204" pitchFamily="34" charset="0"/>
              <a:cs typeface="2  Homa" panose="00000400000000000000" pitchFamily="2" charset="-78"/>
            </a:endParaRPr>
          </a:p>
          <a:p>
            <a:pPr algn="just" rtl="1">
              <a:lnSpc>
                <a:spcPct val="150000"/>
              </a:lnSpc>
              <a:spcAft>
                <a:spcPts val="1000"/>
              </a:spcAft>
            </a:pPr>
            <a:endParaRPr lang="fa-IR" sz="400" dirty="0">
              <a:latin typeface="Calibri" panose="020F0502020204030204" pitchFamily="34" charset="0"/>
              <a:ea typeface="Calibri" panose="020F0502020204030204" pitchFamily="34" charset="0"/>
              <a:cs typeface="2  Homa" panose="00000400000000000000" pitchFamily="2" charset="-78"/>
            </a:endParaRPr>
          </a:p>
        </p:txBody>
      </p:sp>
    </p:spTree>
    <p:extLst>
      <p:ext uri="{BB962C8B-B14F-4D97-AF65-F5344CB8AC3E}">
        <p14:creationId xmlns:p14="http://schemas.microsoft.com/office/powerpoint/2010/main" val="932818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2"/>
          <p:cNvSpPr/>
          <p:nvPr/>
        </p:nvSpPr>
        <p:spPr>
          <a:xfrm>
            <a:off x="824810" y="9471439"/>
            <a:ext cx="16638381" cy="1631122"/>
          </a:xfrm>
          <a:prstGeom prst="rect">
            <a:avLst/>
          </a:prstGeom>
          <a:gradFill rotWithShape="1">
            <a:gsLst>
              <a:gs pos="0">
                <a:srgbClr val="A6A6A6">
                  <a:alpha val="100000"/>
                </a:srgbClr>
              </a:gs>
              <a:gs pos="100000">
                <a:srgbClr val="FFFFFF">
                  <a:alpha val="100000"/>
                </a:srgbClr>
              </a:gs>
            </a:gsLst>
            <a:lin ang="0"/>
          </a:gradFill>
        </p:spPr>
      </p:sp>
      <p:sp>
        <p:nvSpPr>
          <p:cNvPr id="3" name="AutoShape 3"/>
          <p:cNvSpPr/>
          <p:nvPr/>
        </p:nvSpPr>
        <p:spPr>
          <a:xfrm>
            <a:off x="824810" y="-815561"/>
            <a:ext cx="16638381" cy="1631122"/>
          </a:xfrm>
          <a:prstGeom prst="rect">
            <a:avLst/>
          </a:prstGeom>
          <a:gradFill rotWithShape="1">
            <a:gsLst>
              <a:gs pos="0">
                <a:srgbClr val="000000">
                  <a:alpha val="100000"/>
                </a:srgbClr>
              </a:gs>
              <a:gs pos="100000">
                <a:srgbClr val="3533CD">
                  <a:alpha val="100000"/>
                </a:srgbClr>
              </a:gs>
            </a:gsLst>
            <a:lin ang="0"/>
          </a:gradFill>
        </p:spPr>
      </p:sp>
      <p:sp>
        <p:nvSpPr>
          <p:cNvPr id="4" name="AutoShape 4"/>
          <p:cNvSpPr/>
          <p:nvPr/>
        </p:nvSpPr>
        <p:spPr>
          <a:xfrm>
            <a:off x="10193767" y="2526010"/>
            <a:ext cx="10337771" cy="0"/>
          </a:xfrm>
          <a:prstGeom prst="line">
            <a:avLst/>
          </a:prstGeom>
          <a:ln w="19050" cap="rnd">
            <a:solidFill>
              <a:srgbClr val="545454"/>
            </a:solidFill>
            <a:prstDash val="solid"/>
            <a:headEnd type="none" w="sm" len="sm"/>
            <a:tailEnd type="none" w="sm" len="sm"/>
          </a:ln>
        </p:spPr>
      </p:sp>
      <p:sp>
        <p:nvSpPr>
          <p:cNvPr id="5" name="AutoShape 5"/>
          <p:cNvSpPr/>
          <p:nvPr/>
        </p:nvSpPr>
        <p:spPr>
          <a:xfrm>
            <a:off x="-2243538" y="2526010"/>
            <a:ext cx="10337771" cy="0"/>
          </a:xfrm>
          <a:prstGeom prst="line">
            <a:avLst/>
          </a:prstGeom>
          <a:ln w="19050" cap="rnd">
            <a:solidFill>
              <a:srgbClr val="545454"/>
            </a:solidFill>
            <a:prstDash val="solid"/>
            <a:headEnd type="none" w="sm" len="sm"/>
            <a:tailEnd type="none" w="sm" len="sm"/>
          </a:ln>
        </p:spPr>
      </p:sp>
      <p:sp>
        <p:nvSpPr>
          <p:cNvPr id="7" name="TextBox 11">
            <a:extLst>
              <a:ext uri="{FF2B5EF4-FFF2-40B4-BE49-F238E27FC236}">
                <a16:creationId xmlns:a16="http://schemas.microsoft.com/office/drawing/2014/main" id="{FC19597C-340E-8F34-A69E-3822F45366B2}"/>
              </a:ext>
            </a:extLst>
          </p:cNvPr>
          <p:cNvSpPr txBox="1"/>
          <p:nvPr/>
        </p:nvSpPr>
        <p:spPr>
          <a:xfrm>
            <a:off x="5051300" y="871401"/>
            <a:ext cx="8185400" cy="1258037"/>
          </a:xfrm>
          <a:prstGeom prst="rect">
            <a:avLst/>
          </a:prstGeom>
        </p:spPr>
        <p:txBody>
          <a:bodyPr wrap="square" lIns="0" tIns="0" rIns="0" bIns="0" rtlCol="0" anchor="t">
            <a:spAutoFit/>
          </a:bodyPr>
          <a:lstStyle/>
          <a:p>
            <a:pPr algn="ctr" rtl="1">
              <a:lnSpc>
                <a:spcPts val="10199"/>
              </a:lnSpc>
            </a:pPr>
            <a:r>
              <a:rPr lang="fa-IR"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rPr>
              <a:t>ارزش های خبری</a:t>
            </a:r>
            <a:endParaRPr lang="en-US" sz="6600" dirty="0">
              <a:solidFill>
                <a:srgbClr val="002060"/>
              </a:solidFill>
              <a:effectLst/>
              <a:latin typeface="Calibri" panose="020F0502020204030204" pitchFamily="34" charset="0"/>
              <a:ea typeface="Calibri" panose="020F0502020204030204" pitchFamily="34" charset="0"/>
              <a:cs typeface="B Titr" panose="00000700000000000000" pitchFamily="2" charset="-78"/>
            </a:endParaRPr>
          </a:p>
        </p:txBody>
      </p:sp>
      <p:sp>
        <p:nvSpPr>
          <p:cNvPr id="9" name="TextBox 8">
            <a:extLst>
              <a:ext uri="{FF2B5EF4-FFF2-40B4-BE49-F238E27FC236}">
                <a16:creationId xmlns:a16="http://schemas.microsoft.com/office/drawing/2014/main" id="{DD5D5F39-5778-9FB8-5059-010BBFC53D69}"/>
              </a:ext>
            </a:extLst>
          </p:cNvPr>
          <p:cNvSpPr txBox="1"/>
          <p:nvPr/>
        </p:nvSpPr>
        <p:spPr>
          <a:xfrm>
            <a:off x="11767241" y="3319154"/>
            <a:ext cx="5695950" cy="6252994"/>
          </a:xfrm>
          <a:prstGeom prst="rect">
            <a:avLst/>
          </a:prstGeom>
          <a:noFill/>
        </p:spPr>
        <p:txBody>
          <a:bodyPr wrap="square">
            <a:spAutoFit/>
          </a:bodyPr>
          <a:lstStyle/>
          <a:p>
            <a:pPr algn="just" rtl="1">
              <a:lnSpc>
                <a:spcPct val="150000"/>
              </a:lnSpc>
              <a:spcAft>
                <a:spcPts val="1000"/>
              </a:spcAft>
            </a:pPr>
            <a:r>
              <a:rPr lang="fa-IR" sz="3200" dirty="0">
                <a:solidFill>
                  <a:srgbClr val="0070C0"/>
                </a:solidFill>
                <a:latin typeface="Calibri" panose="020F0502020204030204" pitchFamily="34" charset="0"/>
                <a:cs typeface="2  Homa" panose="00000400000000000000" pitchFamily="2" charset="-78"/>
              </a:rPr>
              <a:t>ارزش های خبری عبارتند از:</a:t>
            </a:r>
          </a:p>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cs typeface="2  Homa" panose="00000400000000000000" pitchFamily="2" charset="-78"/>
              </a:rPr>
              <a:t>در برگیری</a:t>
            </a:r>
          </a:p>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cs typeface="2  Homa" panose="00000400000000000000" pitchFamily="2" charset="-78"/>
              </a:rPr>
              <a:t>شهرت</a:t>
            </a:r>
          </a:p>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cs typeface="2  Homa" panose="00000400000000000000" pitchFamily="2" charset="-78"/>
              </a:rPr>
              <a:t>برخورد، کشمکش، اختلاف و درگیری</a:t>
            </a:r>
          </a:p>
          <a:p>
            <a:pPr marL="514350" indent="-514350" algn="just" rtl="1">
              <a:lnSpc>
                <a:spcPct val="150000"/>
              </a:lnSpc>
              <a:spcAft>
                <a:spcPts val="1000"/>
              </a:spcAft>
              <a:buFont typeface="+mj-lt"/>
              <a:buAutoNum type="arabicPeriod"/>
            </a:pPr>
            <a:r>
              <a:rPr lang="fa-IR" sz="2800" dirty="0">
                <a:solidFill>
                  <a:schemeClr val="tx1">
                    <a:lumMod val="95000"/>
                    <a:lumOff val="5000"/>
                  </a:schemeClr>
                </a:solidFill>
                <a:latin typeface="Calibri" panose="020F0502020204030204" pitchFamily="34" charset="0"/>
                <a:cs typeface="2  Homa" panose="00000400000000000000" pitchFamily="2" charset="-78"/>
              </a:rPr>
              <a:t>استثنا، شگفتی و عجیب بودن</a:t>
            </a:r>
          </a:p>
          <a:p>
            <a:pPr marL="514350" indent="-514350" algn="just" rtl="1">
              <a:lnSpc>
                <a:spcPct val="150000"/>
              </a:lnSpc>
              <a:spcAft>
                <a:spcPts val="1000"/>
              </a:spcAft>
              <a:buFont typeface="+mj-lt"/>
              <a:buAutoNum type="arabicPeriod" startAt="5"/>
            </a:pPr>
            <a:r>
              <a:rPr lang="fa-IR" sz="2800" dirty="0">
                <a:solidFill>
                  <a:schemeClr val="tx1">
                    <a:lumMod val="95000"/>
                    <a:lumOff val="5000"/>
                  </a:schemeClr>
                </a:solidFill>
                <a:latin typeface="Calibri" panose="020F0502020204030204" pitchFamily="34" charset="0"/>
                <a:cs typeface="2  Homa" panose="00000400000000000000" pitchFamily="2" charset="-78"/>
              </a:rPr>
              <a:t>بزرگی و فراوانی تعداد و مقدار</a:t>
            </a:r>
          </a:p>
          <a:p>
            <a:pPr marL="514350" indent="-514350" algn="just" rtl="1">
              <a:lnSpc>
                <a:spcPct val="150000"/>
              </a:lnSpc>
              <a:spcAft>
                <a:spcPts val="1000"/>
              </a:spcAft>
              <a:buFont typeface="+mj-lt"/>
              <a:buAutoNum type="arabicPeriod" startAt="5"/>
            </a:pPr>
            <a:r>
              <a:rPr lang="fa-IR" sz="2800" dirty="0">
                <a:solidFill>
                  <a:schemeClr val="tx1">
                    <a:lumMod val="95000"/>
                    <a:lumOff val="5000"/>
                  </a:schemeClr>
                </a:solidFill>
                <a:latin typeface="Calibri" panose="020F0502020204030204" pitchFamily="34" charset="0"/>
                <a:cs typeface="2  Homa" panose="00000400000000000000" pitchFamily="2" charset="-78"/>
              </a:rPr>
              <a:t>مجاورت</a:t>
            </a:r>
          </a:p>
          <a:p>
            <a:pPr marL="514350" indent="-514350" algn="just" rtl="1">
              <a:lnSpc>
                <a:spcPct val="150000"/>
              </a:lnSpc>
              <a:spcAft>
                <a:spcPts val="1000"/>
              </a:spcAft>
              <a:buFont typeface="+mj-lt"/>
              <a:buAutoNum type="arabicPeriod" startAt="5"/>
            </a:pPr>
            <a:r>
              <a:rPr lang="fa-IR" sz="2800" dirty="0">
                <a:solidFill>
                  <a:schemeClr val="tx1">
                    <a:lumMod val="95000"/>
                    <a:lumOff val="5000"/>
                  </a:schemeClr>
                </a:solidFill>
                <a:latin typeface="Calibri" panose="020F0502020204030204" pitchFamily="34" charset="0"/>
                <a:cs typeface="2  Homa" panose="00000400000000000000" pitchFamily="2" charset="-78"/>
              </a:rPr>
              <a:t>تازگی</a:t>
            </a:r>
            <a:endParaRPr lang="en-US" sz="2800" dirty="0">
              <a:solidFill>
                <a:schemeClr val="tx1">
                  <a:lumMod val="95000"/>
                  <a:lumOff val="5000"/>
                </a:schemeClr>
              </a:solidFill>
              <a:latin typeface="Calibri" panose="020F0502020204030204" pitchFamily="34" charset="0"/>
              <a:cs typeface="2  Homa" panose="00000400000000000000" pitchFamily="2" charset="-78"/>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075982" y="1028700"/>
            <a:ext cx="16056245" cy="9110186"/>
          </a:xfrm>
          <a:prstGeom prst="rect">
            <a:avLst/>
          </a:prstGeom>
        </p:spPr>
        <p:txBody>
          <a:bodyPr wrap="square">
            <a:spAutoFit/>
          </a:bodyPr>
          <a:lstStyle/>
          <a:p>
            <a:pPr algn="just" rtl="1">
              <a:lnSpc>
                <a:spcPct val="150000"/>
              </a:lnSpc>
            </a:pPr>
            <a:r>
              <a:rPr lang="fa-IR" sz="2800" dirty="0">
                <a:solidFill>
                  <a:srgbClr val="0070C0"/>
                </a:solidFill>
                <a:latin typeface="Calibri" panose="020F0502020204030204" pitchFamily="34" charset="0"/>
                <a:cs typeface="2  Homa" panose="00000400000000000000" pitchFamily="2" charset="-78"/>
              </a:rPr>
              <a:t>1- دربرگیری</a:t>
            </a:r>
            <a:endParaRPr lang="en-US" sz="2800" dirty="0">
              <a:solidFill>
                <a:srgbClr val="0070C0"/>
              </a:solidFill>
              <a:latin typeface="Calibri" panose="020F0502020204030204" pitchFamily="34" charset="0"/>
              <a:cs typeface="2  Homa" panose="00000400000000000000" pitchFamily="2" charset="-78"/>
            </a:endParaRPr>
          </a:p>
          <a:p>
            <a:pPr algn="just"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رویداد وقتی واجد این ارزش است كه بر تعداد زیادی از افراد جامعه تاثیر داشته باشد یا موجب نفع یا زیان مادی یا معنوی گروهی از افراد جامعه شود. </a:t>
            </a:r>
            <a:r>
              <a:rPr lang="fa-IR" sz="2400" dirty="0">
                <a:solidFill>
                  <a:srgbClr val="C00000"/>
                </a:solidFill>
                <a:latin typeface="Calibri" panose="020F0502020204030204" pitchFamily="34" charset="0"/>
                <a:cs typeface="2  Homa" panose="00000400000000000000" pitchFamily="2" charset="-78"/>
              </a:rPr>
              <a:t> ضرورت تعویض شناسنامه ها </a:t>
            </a:r>
            <a:r>
              <a:rPr lang="fa-IR" sz="2400" dirty="0">
                <a:solidFill>
                  <a:schemeClr val="tx1">
                    <a:lumMod val="95000"/>
                    <a:lumOff val="5000"/>
                  </a:schemeClr>
                </a:solidFill>
                <a:latin typeface="Calibri" panose="020F0502020204030204" pitchFamily="34" charset="0"/>
                <a:cs typeface="2  Homa" panose="00000400000000000000" pitchFamily="2" charset="-78"/>
              </a:rPr>
              <a:t>، دارای دربرگیری است زیرا  برای تمامی مخاطبان مهم است و همه آنان را دربر می گیرد</a:t>
            </a:r>
            <a:r>
              <a:rPr lang="en-US" sz="2400" dirty="0">
                <a:solidFill>
                  <a:schemeClr val="tx1">
                    <a:lumMod val="95000"/>
                    <a:lumOff val="5000"/>
                  </a:schemeClr>
                </a:solidFill>
                <a:latin typeface="Calibri" panose="020F0502020204030204" pitchFamily="34" charset="0"/>
                <a:cs typeface="2  Homa" panose="00000400000000000000" pitchFamily="2" charset="-78"/>
              </a:rPr>
              <a:t>.</a:t>
            </a:r>
          </a:p>
          <a:p>
            <a:pPr algn="just" rtl="1">
              <a:lnSpc>
                <a:spcPct val="150000"/>
              </a:lnSpc>
            </a:pPr>
            <a:r>
              <a:rPr lang="fa-IR" sz="2800" dirty="0">
                <a:solidFill>
                  <a:srgbClr val="0070C0"/>
                </a:solidFill>
                <a:latin typeface="Calibri" panose="020F0502020204030204" pitchFamily="34" charset="0"/>
                <a:cs typeface="2  Homa" panose="00000400000000000000" pitchFamily="2" charset="-78"/>
              </a:rPr>
              <a:t>2- شهرت</a:t>
            </a:r>
            <a:endParaRPr lang="en-US" sz="2800" dirty="0">
              <a:solidFill>
                <a:srgbClr val="0070C0"/>
              </a:solidFill>
              <a:latin typeface="Calibri" panose="020F0502020204030204" pitchFamily="34" charset="0"/>
              <a:cs typeface="2  Homa" panose="00000400000000000000" pitchFamily="2" charset="-78"/>
            </a:endParaRPr>
          </a:p>
          <a:p>
            <a:pPr algn="just"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اشخاص حقیقی و حقوقی و حتی برخی اشیاء به دلیل معروفیت خود ممكن است ارزش خبری داشته باشند كه ممكن است مثبت یا منفی باشد. همچنین ممكن است كسی یا چیزی فاقد این ارزش باشد ولی به واسطه خبری كه ما می دهیم، مشهور شود.</a:t>
            </a:r>
            <a:endParaRPr lang="en-US" sz="2400" dirty="0">
              <a:solidFill>
                <a:schemeClr val="tx1">
                  <a:lumMod val="95000"/>
                  <a:lumOff val="5000"/>
                </a:schemeClr>
              </a:solidFill>
              <a:latin typeface="Calibri" panose="020F0502020204030204" pitchFamily="34" charset="0"/>
              <a:cs typeface="2  Homa" panose="00000400000000000000" pitchFamily="2" charset="-78"/>
            </a:endParaRPr>
          </a:p>
          <a:p>
            <a:pPr algn="just" rtl="1">
              <a:lnSpc>
                <a:spcPct val="150000"/>
              </a:lnSpc>
            </a:pPr>
            <a:r>
              <a:rPr lang="fa-IR" sz="2400" dirty="0">
                <a:solidFill>
                  <a:srgbClr val="C00000"/>
                </a:solidFill>
                <a:latin typeface="Calibri" panose="020F0502020204030204" pitchFamily="34" charset="0"/>
                <a:cs typeface="2  Homa" panose="00000400000000000000" pitchFamily="2" charset="-78"/>
              </a:rPr>
              <a:t>( انتخاب حامد كرزای به ریاست دولت موقت افغانستان، وی را پیش از آن كسی نمی شناخت)</a:t>
            </a:r>
          </a:p>
          <a:p>
            <a:pPr algn="just" rtl="1" fontAlgn="ctr">
              <a:lnSpc>
                <a:spcPct val="150000"/>
              </a:lnSpc>
            </a:pPr>
            <a:r>
              <a:rPr lang="fa-IR" sz="2400" dirty="0">
                <a:solidFill>
                  <a:srgbClr val="C00000"/>
                </a:solidFill>
                <a:latin typeface="Calibri" panose="020F0502020204030204" pitchFamily="34" charset="0"/>
                <a:cs typeface="2  Homa" panose="00000400000000000000" pitchFamily="2" charset="-78"/>
              </a:rPr>
              <a:t>۱. سفر معاون آموزشی وزارت بهداشت به بندرعباس</a:t>
            </a:r>
          </a:p>
          <a:p>
            <a:pPr algn="just" rtl="1" fontAlgn="ctr">
              <a:lnSpc>
                <a:spcPct val="150000"/>
              </a:lnSpc>
            </a:pPr>
            <a:r>
              <a:rPr lang="fa-IR" sz="2400" dirty="0">
                <a:solidFill>
                  <a:srgbClr val="C00000"/>
                </a:solidFill>
                <a:latin typeface="Calibri" panose="020F0502020204030204" pitchFamily="34" charset="0"/>
                <a:cs typeface="2  Homa" panose="00000400000000000000" pitchFamily="2" charset="-78"/>
              </a:rPr>
              <a:t>۲. وزیر بهداشت وارد بندرعباس شد.</a:t>
            </a:r>
          </a:p>
          <a:p>
            <a:pPr algn="just" rtl="1" fontAlgn="ctr">
              <a:lnSpc>
                <a:spcPct val="150000"/>
              </a:lnSpc>
            </a:pPr>
            <a:r>
              <a:rPr lang="fa-IR" sz="2800" dirty="0">
                <a:solidFill>
                  <a:srgbClr val="0070C0"/>
                </a:solidFill>
                <a:latin typeface="Calibri" panose="020F0502020204030204" pitchFamily="34" charset="0"/>
                <a:cs typeface="2  Homa" panose="00000400000000000000" pitchFamily="2" charset="-78"/>
              </a:rPr>
              <a:t> ارزش شهرت: </a:t>
            </a:r>
          </a:p>
          <a:p>
            <a:pPr algn="just" rtl="1" fontAlgn="ctr">
              <a:lnSpc>
                <a:spcPct val="150000"/>
              </a:lnSpc>
            </a:pPr>
            <a:r>
              <a:rPr lang="fa-IR" sz="2400" dirty="0">
                <a:solidFill>
                  <a:srgbClr val="0070C0"/>
                </a:solidFill>
                <a:latin typeface="Calibri" panose="020F0502020204030204" pitchFamily="34" charset="0"/>
                <a:cs typeface="2  Homa" panose="00000400000000000000" pitchFamily="2" charset="-78"/>
              </a:rPr>
              <a:t> </a:t>
            </a:r>
            <a:r>
              <a:rPr lang="fa-IR" sz="2400" dirty="0">
                <a:solidFill>
                  <a:schemeClr val="tx1">
                    <a:lumMod val="95000"/>
                    <a:lumOff val="5000"/>
                  </a:schemeClr>
                </a:solidFill>
                <a:latin typeface="Calibri" panose="020F0502020204030204" pitchFamily="34" charset="0"/>
                <a:cs typeface="2  Homa" panose="00000400000000000000" pitchFamily="2" charset="-78"/>
              </a:rPr>
              <a:t>سفر معاون وزیر بهداشت و سفر وزیر از نظر جایگاه طبعاً مقام وزیر از شهرت بيشترى برخوردار است.</a:t>
            </a:r>
          </a:p>
          <a:p>
            <a:pPr algn="just" rtl="1">
              <a:lnSpc>
                <a:spcPct val="150000"/>
              </a:lnSpc>
            </a:pPr>
            <a:r>
              <a:rPr lang="fa-IR" sz="2400" dirty="0">
                <a:solidFill>
                  <a:srgbClr val="C00000"/>
                </a:solidFill>
                <a:latin typeface="Calibri" panose="020F0502020204030204" pitchFamily="34" charset="0"/>
                <a:cs typeface="2  Homa" panose="00000400000000000000" pitchFamily="2" charset="-78"/>
              </a:rPr>
              <a:t>۱. آتش سوزی در مجتمع تجاری سیتی سنتر بندرعباس</a:t>
            </a:r>
          </a:p>
          <a:p>
            <a:pPr algn="just" rtl="1">
              <a:lnSpc>
                <a:spcPct val="150000"/>
              </a:lnSpc>
            </a:pPr>
            <a:r>
              <a:rPr lang="fa-IR" sz="2400" dirty="0">
                <a:solidFill>
                  <a:srgbClr val="C00000"/>
                </a:solidFill>
                <a:latin typeface="Calibri" panose="020F0502020204030204" pitchFamily="34" charset="0"/>
                <a:cs typeface="2  Homa" panose="00000400000000000000" pitchFamily="2" charset="-78"/>
              </a:rPr>
              <a:t>۲. ريزش ديوار يك آپارتمان - ديوار يك آپارتمان واقع در انتهاي كوچه نهم كوي آزادگان فرو ريخت.</a:t>
            </a:r>
          </a:p>
          <a:p>
            <a:pPr algn="just" rtl="1" fontAlgn="ctr">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شهرت مجتمع سیتی سنتر به‌عنوان مرکز تجاری مهم در بندرعباس، ارزش خبرى به خبر مى‌دهد، درحالى‌که دیوار ساختمانى در آزادگان فاقد ارزش شهرت است.</a:t>
            </a:r>
          </a:p>
          <a:p>
            <a:pPr algn="just" rtl="1"/>
            <a:endParaRPr lang="fa-IR" sz="2800" dirty="0">
              <a:cs typeface="B Nazanin" panose="00000400000000000000" pitchFamily="2" charset="-78"/>
            </a:endParaRPr>
          </a:p>
        </p:txBody>
      </p:sp>
      <p:sp>
        <p:nvSpPr>
          <p:cNvPr id="3" name="AutoShape 2">
            <a:extLst>
              <a:ext uri="{FF2B5EF4-FFF2-40B4-BE49-F238E27FC236}">
                <a16:creationId xmlns:a16="http://schemas.microsoft.com/office/drawing/2014/main" id="{BBF03CA9-56AD-E276-BE15-9577C4570E0E}"/>
              </a:ext>
            </a:extLst>
          </p:cNvPr>
          <p:cNvSpPr/>
          <p:nvPr/>
        </p:nvSpPr>
        <p:spPr>
          <a:xfrm rot="5400000">
            <a:off x="-8300141" y="5027129"/>
            <a:ext cx="16638381" cy="1631122"/>
          </a:xfrm>
          <a:prstGeom prst="rect">
            <a:avLst/>
          </a:prstGeom>
          <a:gradFill rotWithShape="1">
            <a:gsLst>
              <a:gs pos="0">
                <a:srgbClr val="A6A6A6">
                  <a:alpha val="100000"/>
                </a:srgbClr>
              </a:gs>
              <a:gs pos="100000">
                <a:srgbClr val="FFFFFF">
                  <a:alpha val="100000"/>
                </a:srgbClr>
              </a:gs>
            </a:gsLst>
            <a:lin ang="0"/>
          </a:gradFill>
        </p:spPr>
        <p:txBody>
          <a:bodyPr/>
          <a:lstStyle/>
          <a:p>
            <a:pPr algn="just"/>
            <a:endParaRPr lang="en-US" dirty="0"/>
          </a:p>
        </p:txBody>
      </p:sp>
      <p:sp>
        <p:nvSpPr>
          <p:cNvPr id="5" name="AutoShape 3">
            <a:extLst>
              <a:ext uri="{FF2B5EF4-FFF2-40B4-BE49-F238E27FC236}">
                <a16:creationId xmlns:a16="http://schemas.microsoft.com/office/drawing/2014/main" id="{B930FBFA-AF66-107F-5D47-98A55192EB39}"/>
              </a:ext>
            </a:extLst>
          </p:cNvPr>
          <p:cNvSpPr/>
          <p:nvPr/>
        </p:nvSpPr>
        <p:spPr>
          <a:xfrm rot="5400000">
            <a:off x="9869970" y="3884130"/>
            <a:ext cx="16638381" cy="1631122"/>
          </a:xfrm>
          <a:prstGeom prst="rect">
            <a:avLst/>
          </a:prstGeom>
          <a:gradFill rotWithShape="1">
            <a:gsLst>
              <a:gs pos="0">
                <a:srgbClr val="000000">
                  <a:alpha val="100000"/>
                </a:srgbClr>
              </a:gs>
              <a:gs pos="100000">
                <a:srgbClr val="3533CD">
                  <a:alpha val="100000"/>
                </a:srgbClr>
              </a:gs>
            </a:gsLst>
            <a:lin ang="0"/>
          </a:gradFill>
        </p:spPr>
      </p:sp>
    </p:spTree>
    <p:extLst>
      <p:ext uri="{BB962C8B-B14F-4D97-AF65-F5344CB8AC3E}">
        <p14:creationId xmlns:p14="http://schemas.microsoft.com/office/powerpoint/2010/main" val="2726156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362200" y="800100"/>
            <a:ext cx="13868400" cy="8079135"/>
          </a:xfrm>
          <a:prstGeom prst="rect">
            <a:avLst/>
          </a:prstGeom>
        </p:spPr>
        <p:txBody>
          <a:bodyPr wrap="square">
            <a:spAutoFit/>
          </a:bodyPr>
          <a:lstStyle/>
          <a:p>
            <a:pPr algn="r" rtl="1">
              <a:lnSpc>
                <a:spcPct val="150000"/>
              </a:lnSpc>
            </a:pPr>
            <a:r>
              <a:rPr lang="fa-IR" sz="2800" dirty="0">
                <a:solidFill>
                  <a:srgbClr val="0070C0"/>
                </a:solidFill>
                <a:latin typeface="Calibri" panose="020F0502020204030204" pitchFamily="34" charset="0"/>
                <a:cs typeface="2  Homa" panose="00000400000000000000" pitchFamily="2" charset="-78"/>
              </a:rPr>
              <a:t>3-   برخورد</a:t>
            </a:r>
            <a:endParaRPr lang="en-US" sz="2800" dirty="0">
              <a:solidFill>
                <a:srgbClr val="0070C0"/>
              </a:solidFill>
              <a:latin typeface="Calibri" panose="020F0502020204030204" pitchFamily="34" charset="0"/>
              <a:cs typeface="2  Homa" panose="00000400000000000000" pitchFamily="2" charset="-78"/>
            </a:endParaRPr>
          </a:p>
          <a:p>
            <a:pPr algn="r"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این رویدادها حاوی برخورد به معنای حادثه، اختلاف، درگیری، منازعه و ... است</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1- عوامل حمله تروریستی «خانه اصفهان» اعدام شدند</a:t>
            </a:r>
          </a:p>
          <a:p>
            <a:pPr algn="r">
              <a:lnSpc>
                <a:spcPct val="150000"/>
              </a:lnSpc>
            </a:pPr>
            <a:r>
              <a:rPr lang="fa-IR" sz="2400" dirty="0">
                <a:solidFill>
                  <a:srgbClr val="C00000"/>
                </a:solidFill>
                <a:latin typeface="Calibri" panose="020F0502020204030204" pitchFamily="34" charset="0"/>
                <a:cs typeface="2  Homa" panose="00000400000000000000" pitchFamily="2" charset="-78"/>
              </a:rPr>
              <a:t>2- واژگونی آمبولانس در هرمزگان با 3کشته و 2زخمی</a:t>
            </a:r>
          </a:p>
          <a:p>
            <a:pPr algn="r">
              <a:lnSpc>
                <a:spcPct val="150000"/>
              </a:lnSpc>
            </a:pPr>
            <a:endParaRPr lang="fa-IR" sz="24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800" dirty="0">
                <a:solidFill>
                  <a:srgbClr val="0070C0"/>
                </a:solidFill>
                <a:latin typeface="Calibri" panose="020F0502020204030204" pitchFamily="34" charset="0"/>
                <a:cs typeface="2  Homa" panose="00000400000000000000" pitchFamily="2" charset="-78"/>
              </a:rPr>
              <a:t>4-  شگفتی و استثنا:</a:t>
            </a:r>
          </a:p>
          <a:p>
            <a:pPr algn="r"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رویدادهای عجیب و غیرعادی كه  انتظار شنیدن آن وجود ندارد، به ندرت اتفاق می افتد. </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1- اختراع</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2- در 4 ماهه نخست سال؛</a:t>
            </a:r>
            <a:r>
              <a:rPr lang="en-US" sz="2400" dirty="0">
                <a:solidFill>
                  <a:srgbClr val="C00000"/>
                </a:solidFill>
                <a:latin typeface="Calibri" panose="020F0502020204030204" pitchFamily="34" charset="0"/>
                <a:cs typeface="2  Homa" panose="00000400000000000000" pitchFamily="2" charset="-78"/>
              </a:rPr>
              <a:t> </a:t>
            </a:r>
            <a:r>
              <a:rPr lang="fa-IR" sz="2400" dirty="0">
                <a:solidFill>
                  <a:srgbClr val="C00000"/>
                </a:solidFill>
                <a:latin typeface="Calibri" panose="020F0502020204030204" pitchFamily="34" charset="0"/>
                <a:cs typeface="2  Homa" panose="00000400000000000000" pitchFamily="2" charset="-78"/>
              </a:rPr>
              <a:t> 15 مادر کرونایی در میناب، زايمان موفق داشتند</a:t>
            </a:r>
          </a:p>
          <a:p>
            <a:pPr algn="r" rtl="1">
              <a:lnSpc>
                <a:spcPct val="150000"/>
              </a:lnSpc>
            </a:pPr>
            <a:endParaRPr lang="fa-IR" sz="24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800" dirty="0">
                <a:solidFill>
                  <a:srgbClr val="0070C0"/>
                </a:solidFill>
                <a:latin typeface="Calibri" panose="020F0502020204030204" pitchFamily="34" charset="0"/>
                <a:cs typeface="2  Homa" panose="00000400000000000000" pitchFamily="2" charset="-78"/>
              </a:rPr>
              <a:t>5-  بزرگی، فراوانی در تعداد، اندازه</a:t>
            </a:r>
            <a:endParaRPr lang="en-US" sz="2800" dirty="0">
              <a:solidFill>
                <a:srgbClr val="0070C0"/>
              </a:solidFill>
              <a:latin typeface="Calibri" panose="020F0502020204030204" pitchFamily="34" charset="0"/>
              <a:cs typeface="2  Homa" panose="00000400000000000000" pitchFamily="2" charset="-78"/>
            </a:endParaRPr>
          </a:p>
          <a:p>
            <a:pPr algn="r" rtl="1">
              <a:lnSpc>
                <a:spcPct val="150000"/>
              </a:lnSpc>
            </a:pPr>
            <a:r>
              <a:rPr lang="fa-IR" sz="2400" dirty="0">
                <a:solidFill>
                  <a:schemeClr val="tx1">
                    <a:lumMod val="95000"/>
                    <a:lumOff val="5000"/>
                  </a:schemeClr>
                </a:solidFill>
                <a:latin typeface="Calibri" panose="020F0502020204030204" pitchFamily="34" charset="0"/>
                <a:cs typeface="2  Homa" panose="00000400000000000000" pitchFamily="2" charset="-78"/>
              </a:rPr>
              <a:t>هر زمان كه در خبر از اعداد و ارقام استفاده شود و میزان و تعداد چیزی بیان شود، نشان از ارزش كثرت آن دارد.</a:t>
            </a:r>
            <a:endParaRPr lang="en-US" sz="2400" dirty="0">
              <a:solidFill>
                <a:schemeClr val="tx1">
                  <a:lumMod val="95000"/>
                  <a:lumOff val="5000"/>
                </a:schemeClr>
              </a:solidFill>
              <a:latin typeface="Calibri" panose="020F0502020204030204" pitchFamily="34" charset="0"/>
              <a:cs typeface="2  Homa" panose="00000400000000000000" pitchFamily="2" charset="-78"/>
            </a:endParaRP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1- افزایش ۱۸درصدی ماموریت‌های اورژانس هرمزگان</a:t>
            </a:r>
          </a:p>
          <a:p>
            <a:pPr algn="r" rtl="1">
              <a:lnSpc>
                <a:spcPct val="150000"/>
              </a:lnSpc>
            </a:pPr>
            <a:r>
              <a:rPr lang="fa-IR" sz="2400" dirty="0">
                <a:solidFill>
                  <a:srgbClr val="C00000"/>
                </a:solidFill>
                <a:latin typeface="Calibri" panose="020F0502020204030204" pitchFamily="34" charset="0"/>
                <a:cs typeface="2  Homa" panose="00000400000000000000" pitchFamily="2" charset="-78"/>
              </a:rPr>
              <a:t>2- اولین فوت کرونایی در هرمزگان بعد از ۷۱ روز / ۳۸۹مورد ابتلای جدید</a:t>
            </a:r>
            <a:endParaRPr lang="en-US" sz="2800" dirty="0">
              <a:solidFill>
                <a:srgbClr val="C00000"/>
              </a:solidFill>
              <a:effectLst/>
              <a:latin typeface="Times New Roman" panose="02020603050405020304" pitchFamily="18" charset="0"/>
              <a:ea typeface="Times New Roman" panose="02020603050405020304" pitchFamily="18" charset="0"/>
              <a:cs typeface="B Nazanin" panose="00000400000000000000" pitchFamily="2" charset="-78"/>
            </a:endParaRPr>
          </a:p>
        </p:txBody>
      </p:sp>
      <p:sp>
        <p:nvSpPr>
          <p:cNvPr id="3" name="AutoShape 2">
            <a:extLst>
              <a:ext uri="{FF2B5EF4-FFF2-40B4-BE49-F238E27FC236}">
                <a16:creationId xmlns:a16="http://schemas.microsoft.com/office/drawing/2014/main" id="{ED7910ED-7D57-4A1F-DDEA-B78D01CD8BB0}"/>
              </a:ext>
            </a:extLst>
          </p:cNvPr>
          <p:cNvSpPr/>
          <p:nvPr/>
        </p:nvSpPr>
        <p:spPr>
          <a:xfrm rot="5400000">
            <a:off x="9153248" y="5865330"/>
            <a:ext cx="16638381" cy="1631122"/>
          </a:xfrm>
          <a:prstGeom prst="rect">
            <a:avLst/>
          </a:prstGeom>
          <a:gradFill rotWithShape="1">
            <a:gsLst>
              <a:gs pos="0">
                <a:srgbClr val="A6A6A6">
                  <a:alpha val="100000"/>
                </a:srgbClr>
              </a:gs>
              <a:gs pos="100000">
                <a:srgbClr val="FFFFFF">
                  <a:alpha val="100000"/>
                </a:srgbClr>
              </a:gs>
            </a:gsLst>
            <a:lin ang="0"/>
          </a:gradFill>
        </p:spPr>
        <p:txBody>
          <a:bodyPr/>
          <a:lstStyle/>
          <a:p>
            <a:pPr algn="just"/>
            <a:endParaRPr lang="en-US" dirty="0"/>
          </a:p>
        </p:txBody>
      </p:sp>
      <p:sp>
        <p:nvSpPr>
          <p:cNvPr id="6" name="AutoShape 3">
            <a:extLst>
              <a:ext uri="{FF2B5EF4-FFF2-40B4-BE49-F238E27FC236}">
                <a16:creationId xmlns:a16="http://schemas.microsoft.com/office/drawing/2014/main" id="{56E8104A-D335-AC1C-4DEE-072EB645CEE6}"/>
              </a:ext>
            </a:extLst>
          </p:cNvPr>
          <p:cNvSpPr/>
          <p:nvPr/>
        </p:nvSpPr>
        <p:spPr>
          <a:xfrm rot="5400000">
            <a:off x="-7503630" y="4798529"/>
            <a:ext cx="16638381" cy="1631122"/>
          </a:xfrm>
          <a:prstGeom prst="rect">
            <a:avLst/>
          </a:prstGeom>
          <a:gradFill rotWithShape="1">
            <a:gsLst>
              <a:gs pos="0">
                <a:srgbClr val="000000">
                  <a:alpha val="100000"/>
                </a:srgbClr>
              </a:gs>
              <a:gs pos="100000">
                <a:srgbClr val="3533CD">
                  <a:alpha val="100000"/>
                </a:srgbClr>
              </a:gs>
            </a:gsLst>
            <a:lin ang="0"/>
          </a:gradFill>
        </p:spPr>
      </p:sp>
    </p:spTree>
    <p:extLst>
      <p:ext uri="{BB962C8B-B14F-4D97-AF65-F5344CB8AC3E}">
        <p14:creationId xmlns:p14="http://schemas.microsoft.com/office/powerpoint/2010/main" val="439745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Override1.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10.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11.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12.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13.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14.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2.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3.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4.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5.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6.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7.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8.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ppt/theme/themeOverride9.xml><?xml version="1.0" encoding="utf-8"?>
<a:themeOverride xmlns:a="http://schemas.openxmlformats.org/drawingml/2006/main">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1992</TotalTime>
  <Words>7323</Words>
  <Application>Microsoft Office PowerPoint</Application>
  <PresentationFormat>Custom</PresentationFormat>
  <Paragraphs>365</Paragraphs>
  <Slides>41</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41</vt:i4>
      </vt:variant>
    </vt:vector>
  </HeadingPairs>
  <TitlesOfParts>
    <vt:vector size="57" baseType="lpstr">
      <vt:lpstr>vazir</vt:lpstr>
      <vt:lpstr>sahel</vt:lpstr>
      <vt:lpstr>Calibri</vt:lpstr>
      <vt:lpstr>vazir-bold</vt:lpstr>
      <vt:lpstr>Wingdings</vt:lpstr>
      <vt:lpstr>Calibri Light</vt:lpstr>
      <vt:lpstr>var(--isipoFont)</vt:lpstr>
      <vt:lpstr>inherit</vt:lpstr>
      <vt:lpstr>iran-sans-web</vt:lpstr>
      <vt:lpstr>Arial</vt:lpstr>
      <vt:lpstr>IranNastaliq</vt:lpstr>
      <vt:lpstr>Times New Roman</vt:lpstr>
      <vt:lpstr>Vazir-light</vt:lpstr>
      <vt:lpstr>TT Hoves Bold</vt:lpstr>
      <vt:lpstr>vazir</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Portfolio</dc:title>
  <cp:lastModifiedBy>BPG</cp:lastModifiedBy>
  <cp:revision>153</cp:revision>
  <dcterms:created xsi:type="dcterms:W3CDTF">2006-08-16T00:00:00Z</dcterms:created>
  <dcterms:modified xsi:type="dcterms:W3CDTF">2023-08-06T04:45:27Z</dcterms:modified>
  <dc:identifier>DAFot7i0Mjo</dc:identifier>
</cp:coreProperties>
</file>